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7" r:id="rId6"/>
    <p:sldId id="274" r:id="rId7"/>
    <p:sldId id="297" r:id="rId8"/>
    <p:sldId id="288" r:id="rId9"/>
    <p:sldId id="277" r:id="rId10"/>
    <p:sldId id="278" r:id="rId11"/>
    <p:sldId id="275" r:id="rId12"/>
    <p:sldId id="291" r:id="rId13"/>
    <p:sldId id="282" r:id="rId14"/>
    <p:sldId id="283" r:id="rId15"/>
    <p:sldId id="284" r:id="rId16"/>
    <p:sldId id="286"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324"/>
    <a:srgbClr val="8EC440"/>
    <a:srgbClr val="13B9DA"/>
    <a:srgbClr val="FFDE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D9628-D664-4A4F-977C-0AC6DC0D8B3E}" v="4" dt="2024-11-19T17:55:23.1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3792" autoAdjust="0"/>
  </p:normalViewPr>
  <p:slideViewPr>
    <p:cSldViewPr snapToGrid="0">
      <p:cViewPr varScale="1">
        <p:scale>
          <a:sx n="67" d="100"/>
          <a:sy n="67" d="100"/>
        </p:scale>
        <p:origin x="6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CB93-AAC5-012F-D15C-7B438FBAFB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C3BCB2-015A-982B-5143-C16DC2F0B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02396B-00D7-3AA2-B70C-B7E1CC354298}"/>
              </a:ext>
            </a:extLst>
          </p:cNvPr>
          <p:cNvSpPr>
            <a:spLocks noGrp="1"/>
          </p:cNvSpPr>
          <p:nvPr>
            <p:ph type="dt" sz="half" idx="10"/>
          </p:nvPr>
        </p:nvSpPr>
        <p:spPr/>
        <p:txBody>
          <a:bodyPr/>
          <a:lstStyle/>
          <a:p>
            <a:fld id="{39B06B03-348A-4707-A72B-5D07007A25FB}" type="datetimeFigureOut">
              <a:rPr lang="en-GB" smtClean="0"/>
              <a:t>19/11/2024</a:t>
            </a:fld>
            <a:endParaRPr lang="en-GB" dirty="0"/>
          </a:p>
        </p:txBody>
      </p:sp>
      <p:sp>
        <p:nvSpPr>
          <p:cNvPr id="5" name="Footer Placeholder 4">
            <a:extLst>
              <a:ext uri="{FF2B5EF4-FFF2-40B4-BE49-F238E27FC236}">
                <a16:creationId xmlns:a16="http://schemas.microsoft.com/office/drawing/2014/main" id="{C0DB5C03-5A06-FAC0-CB2F-E87AAD1D885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E078C96-E5EA-3826-C84D-BCDE2CFDE9C0}"/>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21396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B960-CE22-4C7D-A756-3DCBF56688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2C356D-09E4-43E9-9DB0-EFB6BAE79E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4EA91-025F-0658-09CE-278A189D3035}"/>
              </a:ext>
            </a:extLst>
          </p:cNvPr>
          <p:cNvSpPr>
            <a:spLocks noGrp="1"/>
          </p:cNvSpPr>
          <p:nvPr>
            <p:ph type="dt" sz="half" idx="10"/>
          </p:nvPr>
        </p:nvSpPr>
        <p:spPr/>
        <p:txBody>
          <a:bodyPr/>
          <a:lstStyle/>
          <a:p>
            <a:fld id="{39B06B03-348A-4707-A72B-5D07007A25FB}" type="datetimeFigureOut">
              <a:rPr lang="en-GB" smtClean="0"/>
              <a:t>19/11/2024</a:t>
            </a:fld>
            <a:endParaRPr lang="en-GB" dirty="0"/>
          </a:p>
        </p:txBody>
      </p:sp>
      <p:sp>
        <p:nvSpPr>
          <p:cNvPr id="5" name="Footer Placeholder 4">
            <a:extLst>
              <a:ext uri="{FF2B5EF4-FFF2-40B4-BE49-F238E27FC236}">
                <a16:creationId xmlns:a16="http://schemas.microsoft.com/office/drawing/2014/main" id="{E78CBAE5-7DC2-FEB4-898A-6FD9DB7329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B2CA79D-BD4E-9AB6-8380-60DED68C17DC}"/>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183848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6B7799-C8E5-1DA6-2BC8-B1630BBAF7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C4F6F5-29E7-2587-01F9-2225CD8277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B16E89-8C9B-C402-63B9-CC2A4972086A}"/>
              </a:ext>
            </a:extLst>
          </p:cNvPr>
          <p:cNvSpPr>
            <a:spLocks noGrp="1"/>
          </p:cNvSpPr>
          <p:nvPr>
            <p:ph type="dt" sz="half" idx="10"/>
          </p:nvPr>
        </p:nvSpPr>
        <p:spPr/>
        <p:txBody>
          <a:bodyPr/>
          <a:lstStyle/>
          <a:p>
            <a:fld id="{39B06B03-348A-4707-A72B-5D07007A25FB}" type="datetimeFigureOut">
              <a:rPr lang="en-GB" smtClean="0"/>
              <a:t>19/11/2024</a:t>
            </a:fld>
            <a:endParaRPr lang="en-GB" dirty="0"/>
          </a:p>
        </p:txBody>
      </p:sp>
      <p:sp>
        <p:nvSpPr>
          <p:cNvPr id="5" name="Footer Placeholder 4">
            <a:extLst>
              <a:ext uri="{FF2B5EF4-FFF2-40B4-BE49-F238E27FC236}">
                <a16:creationId xmlns:a16="http://schemas.microsoft.com/office/drawing/2014/main" id="{49113B7E-95C0-4351-6D6D-8995C4CBD67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DB345B-C669-C692-EBC4-1D14FF5C6E51}"/>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417602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1454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1743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50510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83983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02518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39250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3959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0774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D871-C5C7-50FD-5E30-626555D155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A8857D-8383-9068-4E85-EA05217384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88BE2C-155A-BB60-8943-0D3295D4812B}"/>
              </a:ext>
            </a:extLst>
          </p:cNvPr>
          <p:cNvSpPr>
            <a:spLocks noGrp="1"/>
          </p:cNvSpPr>
          <p:nvPr>
            <p:ph type="dt" sz="half" idx="10"/>
          </p:nvPr>
        </p:nvSpPr>
        <p:spPr/>
        <p:txBody>
          <a:bodyPr/>
          <a:lstStyle/>
          <a:p>
            <a:fld id="{39B06B03-348A-4707-A72B-5D07007A25FB}" type="datetimeFigureOut">
              <a:rPr lang="en-GB" smtClean="0"/>
              <a:t>19/11/2024</a:t>
            </a:fld>
            <a:endParaRPr lang="en-GB" dirty="0"/>
          </a:p>
        </p:txBody>
      </p:sp>
      <p:sp>
        <p:nvSpPr>
          <p:cNvPr id="5" name="Footer Placeholder 4">
            <a:extLst>
              <a:ext uri="{FF2B5EF4-FFF2-40B4-BE49-F238E27FC236}">
                <a16:creationId xmlns:a16="http://schemas.microsoft.com/office/drawing/2014/main" id="{7125986F-047D-FAE9-F659-E878FBD2A28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DD9C481-300E-9604-9705-7CC0DFEE6543}"/>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2171280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61385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97645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94283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96D62-2A6C-C954-AFB5-47978A9820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49251C-9E38-7814-4F96-BB3F420683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DBF04B-2A98-B154-6AA4-8164BC379717}"/>
              </a:ext>
            </a:extLst>
          </p:cNvPr>
          <p:cNvSpPr>
            <a:spLocks noGrp="1"/>
          </p:cNvSpPr>
          <p:nvPr>
            <p:ph type="dt" sz="half" idx="10"/>
          </p:nvPr>
        </p:nvSpPr>
        <p:spPr/>
        <p:txBody>
          <a:bodyPr/>
          <a:lstStyle/>
          <a:p>
            <a:fld id="{39B06B03-348A-4707-A72B-5D07007A25FB}" type="datetimeFigureOut">
              <a:rPr lang="en-GB" smtClean="0"/>
              <a:t>19/11/2024</a:t>
            </a:fld>
            <a:endParaRPr lang="en-GB" dirty="0"/>
          </a:p>
        </p:txBody>
      </p:sp>
      <p:sp>
        <p:nvSpPr>
          <p:cNvPr id="5" name="Footer Placeholder 4">
            <a:extLst>
              <a:ext uri="{FF2B5EF4-FFF2-40B4-BE49-F238E27FC236}">
                <a16:creationId xmlns:a16="http://schemas.microsoft.com/office/drawing/2014/main" id="{F8A0996D-F1A1-F767-0631-237C6A56C18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32510A-557E-2577-4266-448F8C46C774}"/>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50496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8074-0104-14C9-95CC-F2A37394BA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186547-903C-698C-1432-D46FE54136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212336-BC01-EA37-F4D2-0AA329AFB0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3AFFC3-E31F-1E85-10AC-ED2C51E100EC}"/>
              </a:ext>
            </a:extLst>
          </p:cNvPr>
          <p:cNvSpPr>
            <a:spLocks noGrp="1"/>
          </p:cNvSpPr>
          <p:nvPr>
            <p:ph type="dt" sz="half" idx="10"/>
          </p:nvPr>
        </p:nvSpPr>
        <p:spPr/>
        <p:txBody>
          <a:bodyPr/>
          <a:lstStyle/>
          <a:p>
            <a:fld id="{39B06B03-348A-4707-A72B-5D07007A25FB}" type="datetimeFigureOut">
              <a:rPr lang="en-GB" smtClean="0"/>
              <a:t>19/11/2024</a:t>
            </a:fld>
            <a:endParaRPr lang="en-GB" dirty="0"/>
          </a:p>
        </p:txBody>
      </p:sp>
      <p:sp>
        <p:nvSpPr>
          <p:cNvPr id="6" name="Footer Placeholder 5">
            <a:extLst>
              <a:ext uri="{FF2B5EF4-FFF2-40B4-BE49-F238E27FC236}">
                <a16:creationId xmlns:a16="http://schemas.microsoft.com/office/drawing/2014/main" id="{2D8C5AB4-97E9-CC8C-5C65-577DD049615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C2AA98-31CC-EAC6-CFBF-401A758FE5AE}"/>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147964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BB4D-D967-11C4-9F49-57E2B2040C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DAEA7B-D91F-F52B-6373-9810C119B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B1EADD-2452-7B41-4305-C5B793DBC8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DA42DD-94FC-BE42-38CA-C99128C8DD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C3EF1D-CA0F-7CBC-B27F-2DC3A2FA4D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E5234CE-D7FF-CBE2-9BDF-4E305A0700F2}"/>
              </a:ext>
            </a:extLst>
          </p:cNvPr>
          <p:cNvSpPr>
            <a:spLocks noGrp="1"/>
          </p:cNvSpPr>
          <p:nvPr>
            <p:ph type="dt" sz="half" idx="10"/>
          </p:nvPr>
        </p:nvSpPr>
        <p:spPr/>
        <p:txBody>
          <a:bodyPr/>
          <a:lstStyle/>
          <a:p>
            <a:fld id="{39B06B03-348A-4707-A72B-5D07007A25FB}" type="datetimeFigureOut">
              <a:rPr lang="en-GB" smtClean="0"/>
              <a:t>19/11/2024</a:t>
            </a:fld>
            <a:endParaRPr lang="en-GB" dirty="0"/>
          </a:p>
        </p:txBody>
      </p:sp>
      <p:sp>
        <p:nvSpPr>
          <p:cNvPr id="8" name="Footer Placeholder 7">
            <a:extLst>
              <a:ext uri="{FF2B5EF4-FFF2-40B4-BE49-F238E27FC236}">
                <a16:creationId xmlns:a16="http://schemas.microsoft.com/office/drawing/2014/main" id="{113F5EDB-4075-4850-4302-F637878A2CD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7459E96-D397-710D-E5AC-5C73AD12EA47}"/>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47183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4ADD-BE7C-5580-1AD8-684521AE5C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D1BA34-7139-566E-889D-C4A3BB3DE887}"/>
              </a:ext>
            </a:extLst>
          </p:cNvPr>
          <p:cNvSpPr>
            <a:spLocks noGrp="1"/>
          </p:cNvSpPr>
          <p:nvPr>
            <p:ph type="dt" sz="half" idx="10"/>
          </p:nvPr>
        </p:nvSpPr>
        <p:spPr/>
        <p:txBody>
          <a:bodyPr/>
          <a:lstStyle/>
          <a:p>
            <a:fld id="{39B06B03-348A-4707-A72B-5D07007A25FB}" type="datetimeFigureOut">
              <a:rPr lang="en-GB" smtClean="0"/>
              <a:t>19/11/2024</a:t>
            </a:fld>
            <a:endParaRPr lang="en-GB" dirty="0"/>
          </a:p>
        </p:txBody>
      </p:sp>
      <p:sp>
        <p:nvSpPr>
          <p:cNvPr id="4" name="Footer Placeholder 3">
            <a:extLst>
              <a:ext uri="{FF2B5EF4-FFF2-40B4-BE49-F238E27FC236}">
                <a16:creationId xmlns:a16="http://schemas.microsoft.com/office/drawing/2014/main" id="{DCBE5FC8-F51B-04AE-6B45-376B09599C8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F478268-AA5F-187B-695B-E07B595EBAE1}"/>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81793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FCA429-3576-2EFA-F6E9-1148710677BB}"/>
              </a:ext>
            </a:extLst>
          </p:cNvPr>
          <p:cNvSpPr>
            <a:spLocks noGrp="1"/>
          </p:cNvSpPr>
          <p:nvPr>
            <p:ph type="dt" sz="half" idx="10"/>
          </p:nvPr>
        </p:nvSpPr>
        <p:spPr/>
        <p:txBody>
          <a:bodyPr/>
          <a:lstStyle/>
          <a:p>
            <a:fld id="{39B06B03-348A-4707-A72B-5D07007A25FB}" type="datetimeFigureOut">
              <a:rPr lang="en-GB" smtClean="0"/>
              <a:t>19/11/2024</a:t>
            </a:fld>
            <a:endParaRPr lang="en-GB" dirty="0"/>
          </a:p>
        </p:txBody>
      </p:sp>
      <p:sp>
        <p:nvSpPr>
          <p:cNvPr id="3" name="Footer Placeholder 2">
            <a:extLst>
              <a:ext uri="{FF2B5EF4-FFF2-40B4-BE49-F238E27FC236}">
                <a16:creationId xmlns:a16="http://schemas.microsoft.com/office/drawing/2014/main" id="{82AA6D6F-CF21-6102-AEF3-486FD615236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48160DE-34F4-D93D-426C-1BC809BD09A9}"/>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364172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CC5C6-764D-7208-3840-4AE28D603E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8AC194-54F7-6E8F-F7E5-E9349FD692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7D235E-B7A1-2005-2B88-95AEF9A27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86932-5529-2930-0748-9258A795FAEC}"/>
              </a:ext>
            </a:extLst>
          </p:cNvPr>
          <p:cNvSpPr>
            <a:spLocks noGrp="1"/>
          </p:cNvSpPr>
          <p:nvPr>
            <p:ph type="dt" sz="half" idx="10"/>
          </p:nvPr>
        </p:nvSpPr>
        <p:spPr/>
        <p:txBody>
          <a:bodyPr/>
          <a:lstStyle/>
          <a:p>
            <a:fld id="{39B06B03-348A-4707-A72B-5D07007A25FB}" type="datetimeFigureOut">
              <a:rPr lang="en-GB" smtClean="0"/>
              <a:t>19/11/2024</a:t>
            </a:fld>
            <a:endParaRPr lang="en-GB" dirty="0"/>
          </a:p>
        </p:txBody>
      </p:sp>
      <p:sp>
        <p:nvSpPr>
          <p:cNvPr id="6" name="Footer Placeholder 5">
            <a:extLst>
              <a:ext uri="{FF2B5EF4-FFF2-40B4-BE49-F238E27FC236}">
                <a16:creationId xmlns:a16="http://schemas.microsoft.com/office/drawing/2014/main" id="{A0733561-1CC5-A6A3-E661-DD7FB3E8C64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2AC1A26-8B52-ECE4-C91A-B341CE0C01CF}"/>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130006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95E-600D-B2A9-F609-7235863A8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9BE481-02E7-5083-CA63-32780857EA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259C219-806E-394C-7AB1-E93408DED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F2B35-4A4F-A2CE-05BB-583239224E0D}"/>
              </a:ext>
            </a:extLst>
          </p:cNvPr>
          <p:cNvSpPr>
            <a:spLocks noGrp="1"/>
          </p:cNvSpPr>
          <p:nvPr>
            <p:ph type="dt" sz="half" idx="10"/>
          </p:nvPr>
        </p:nvSpPr>
        <p:spPr/>
        <p:txBody>
          <a:bodyPr/>
          <a:lstStyle/>
          <a:p>
            <a:fld id="{39B06B03-348A-4707-A72B-5D07007A25FB}" type="datetimeFigureOut">
              <a:rPr lang="en-GB" smtClean="0"/>
              <a:t>19/11/2024</a:t>
            </a:fld>
            <a:endParaRPr lang="en-GB" dirty="0"/>
          </a:p>
        </p:txBody>
      </p:sp>
      <p:sp>
        <p:nvSpPr>
          <p:cNvPr id="6" name="Footer Placeholder 5">
            <a:extLst>
              <a:ext uri="{FF2B5EF4-FFF2-40B4-BE49-F238E27FC236}">
                <a16:creationId xmlns:a16="http://schemas.microsoft.com/office/drawing/2014/main" id="{2C13789B-8802-F946-4408-9FC3027EA84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3044B72-7A98-3043-E056-09BF612B3C6A}"/>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73838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EB07D2-B924-6D0E-5ABA-A8843022BC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7B51FF-4E64-D537-90A4-A45139A7CC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EF404E-B474-46A3-9AC2-30CDA5944B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06B03-348A-4707-A72B-5D07007A25FB}" type="datetimeFigureOut">
              <a:rPr lang="en-GB" smtClean="0"/>
              <a:t>19/11/2024</a:t>
            </a:fld>
            <a:endParaRPr lang="en-GB" dirty="0"/>
          </a:p>
        </p:txBody>
      </p:sp>
      <p:sp>
        <p:nvSpPr>
          <p:cNvPr id="5" name="Footer Placeholder 4">
            <a:extLst>
              <a:ext uri="{FF2B5EF4-FFF2-40B4-BE49-F238E27FC236}">
                <a16:creationId xmlns:a16="http://schemas.microsoft.com/office/drawing/2014/main" id="{F7157A97-2D14-D3D3-BABD-B818A154A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65E1FA9-513D-2CDE-9D76-7752FFE51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E5649-C533-42E4-90F9-EBEB256A47CF}" type="slidenum">
              <a:rPr lang="en-GB" smtClean="0"/>
              <a:t>‹#›</a:t>
            </a:fld>
            <a:endParaRPr lang="en-GB" dirty="0"/>
          </a:p>
        </p:txBody>
      </p:sp>
      <p:pic>
        <p:nvPicPr>
          <p:cNvPr id="7" name="Picture 6" descr="A screenshot of a video game  Description automatically generated with medium confidence">
            <a:extLst>
              <a:ext uri="{FF2B5EF4-FFF2-40B4-BE49-F238E27FC236}">
                <a16:creationId xmlns:a16="http://schemas.microsoft.com/office/drawing/2014/main" id="{7E2D9FC8-809E-141F-B848-FA9B3277D36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16913" y="5838113"/>
            <a:ext cx="2247619" cy="857088"/>
          </a:xfrm>
          <a:prstGeom prst="rect">
            <a:avLst/>
          </a:prstGeom>
        </p:spPr>
      </p:pic>
    </p:spTree>
    <p:extLst>
      <p:ext uri="{BB962C8B-B14F-4D97-AF65-F5344CB8AC3E}">
        <p14:creationId xmlns:p14="http://schemas.microsoft.com/office/powerpoint/2010/main" val="2957085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11/19/2024</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17256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843" b="-8638"/>
            </a:stretch>
          </a:blipFill>
        </p:spPr>
        <p:txBody>
          <a:bodyPr/>
          <a:lstStyle/>
          <a:p>
            <a:endParaRPr lang="en-GB" sz="1200" dirty="0"/>
          </a:p>
        </p:txBody>
      </p:sp>
      <p:grpSp>
        <p:nvGrpSpPr>
          <p:cNvPr id="3" name="Group 3"/>
          <p:cNvGrpSpPr/>
          <p:nvPr/>
        </p:nvGrpSpPr>
        <p:grpSpPr>
          <a:xfrm>
            <a:off x="719095" y="833292"/>
            <a:ext cx="10753810" cy="5698313"/>
            <a:chOff x="0" y="0"/>
            <a:chExt cx="2500073" cy="1324758"/>
          </a:xfrm>
        </p:grpSpPr>
        <p:sp>
          <p:nvSpPr>
            <p:cNvPr id="4" name="Freeform 4"/>
            <p:cNvSpPr/>
            <p:nvPr/>
          </p:nvSpPr>
          <p:spPr>
            <a:xfrm>
              <a:off x="0" y="0"/>
              <a:ext cx="2500073" cy="1324758"/>
            </a:xfrm>
            <a:custGeom>
              <a:avLst/>
              <a:gdLst/>
              <a:ahLst/>
              <a:cxnLst/>
              <a:rect l="l" t="t" r="r" b="b"/>
              <a:pathLst>
                <a:path w="2500073" h="1324758">
                  <a:moveTo>
                    <a:pt x="0" y="0"/>
                  </a:moveTo>
                  <a:lnTo>
                    <a:pt x="2500073" y="0"/>
                  </a:lnTo>
                  <a:lnTo>
                    <a:pt x="2500073" y="1324758"/>
                  </a:lnTo>
                  <a:lnTo>
                    <a:pt x="0" y="1324758"/>
                  </a:lnTo>
                  <a:close/>
                </a:path>
              </a:pathLst>
            </a:custGeom>
            <a:solidFill>
              <a:srgbClr val="FDFDFD">
                <a:alpha val="45882"/>
              </a:srgbClr>
            </a:solidFill>
          </p:spPr>
          <p:txBody>
            <a:bodyPr/>
            <a:lstStyle/>
            <a:p>
              <a:endParaRPr lang="en-GB" sz="1200" dirty="0"/>
            </a:p>
          </p:txBody>
        </p:sp>
      </p:grpSp>
      <p:grpSp>
        <p:nvGrpSpPr>
          <p:cNvPr id="6" name="Group 6"/>
          <p:cNvGrpSpPr/>
          <p:nvPr/>
        </p:nvGrpSpPr>
        <p:grpSpPr>
          <a:xfrm>
            <a:off x="0" y="4737412"/>
            <a:ext cx="12192000" cy="681982"/>
            <a:chOff x="0" y="0"/>
            <a:chExt cx="2834428" cy="158549"/>
          </a:xfrm>
        </p:grpSpPr>
        <p:sp>
          <p:nvSpPr>
            <p:cNvPr id="7" name="Freeform 7"/>
            <p:cNvSpPr/>
            <p:nvPr/>
          </p:nvSpPr>
          <p:spPr>
            <a:xfrm>
              <a:off x="0" y="0"/>
              <a:ext cx="2834428" cy="158549"/>
            </a:xfrm>
            <a:custGeom>
              <a:avLst/>
              <a:gdLst/>
              <a:ahLst/>
              <a:cxnLst/>
              <a:rect l="l" t="t" r="r" b="b"/>
              <a:pathLst>
                <a:path w="2834428" h="158549">
                  <a:moveTo>
                    <a:pt x="0" y="0"/>
                  </a:moveTo>
                  <a:lnTo>
                    <a:pt x="2834428" y="0"/>
                  </a:lnTo>
                  <a:lnTo>
                    <a:pt x="2834428" y="158549"/>
                  </a:lnTo>
                  <a:lnTo>
                    <a:pt x="0" y="158549"/>
                  </a:lnTo>
                  <a:close/>
                </a:path>
              </a:pathLst>
            </a:custGeom>
            <a:solidFill>
              <a:srgbClr val="FFDE59"/>
            </a:solidFill>
          </p:spPr>
          <p:txBody>
            <a:bodyPr/>
            <a:lstStyle/>
            <a:p>
              <a:endParaRPr lang="en-GB" sz="1200" dirty="0"/>
            </a:p>
          </p:txBody>
        </p:sp>
      </p:grpSp>
      <p:grpSp>
        <p:nvGrpSpPr>
          <p:cNvPr id="8" name="Group 8"/>
          <p:cNvGrpSpPr/>
          <p:nvPr/>
        </p:nvGrpSpPr>
        <p:grpSpPr>
          <a:xfrm>
            <a:off x="0" y="5549161"/>
            <a:ext cx="12192000" cy="982444"/>
            <a:chOff x="0" y="0"/>
            <a:chExt cx="4816593" cy="388126"/>
          </a:xfrm>
        </p:grpSpPr>
        <p:sp>
          <p:nvSpPr>
            <p:cNvPr id="9" name="Freeform 9"/>
            <p:cNvSpPr/>
            <p:nvPr/>
          </p:nvSpPr>
          <p:spPr>
            <a:xfrm>
              <a:off x="0" y="0"/>
              <a:ext cx="4816592" cy="388126"/>
            </a:xfrm>
            <a:custGeom>
              <a:avLst/>
              <a:gdLst/>
              <a:ahLst/>
              <a:cxnLst/>
              <a:rect l="l" t="t" r="r" b="b"/>
              <a:pathLst>
                <a:path w="4816592" h="388126">
                  <a:moveTo>
                    <a:pt x="0" y="0"/>
                  </a:moveTo>
                  <a:lnTo>
                    <a:pt x="4816592" y="0"/>
                  </a:lnTo>
                  <a:lnTo>
                    <a:pt x="4816592" y="388126"/>
                  </a:lnTo>
                  <a:lnTo>
                    <a:pt x="0" y="388126"/>
                  </a:lnTo>
                  <a:close/>
                </a:path>
              </a:pathLst>
            </a:custGeom>
            <a:solidFill>
              <a:srgbClr val="FFFFFF"/>
            </a:solidFill>
          </p:spPr>
          <p:txBody>
            <a:bodyPr/>
            <a:lstStyle/>
            <a:p>
              <a:endParaRPr lang="en-GB" sz="1200" dirty="0"/>
            </a:p>
          </p:txBody>
        </p:sp>
        <p:sp>
          <p:nvSpPr>
            <p:cNvPr id="10" name="TextBox 10"/>
            <p:cNvSpPr txBox="1"/>
            <p:nvPr/>
          </p:nvSpPr>
          <p:spPr>
            <a:xfrm>
              <a:off x="0" y="-38100"/>
              <a:ext cx="4816593" cy="426226"/>
            </a:xfrm>
            <a:prstGeom prst="rect">
              <a:avLst/>
            </a:prstGeom>
          </p:spPr>
          <p:txBody>
            <a:bodyPr lIns="33867" tIns="33867" rIns="33867" bIns="33867" rtlCol="0" anchor="ctr"/>
            <a:lstStyle/>
            <a:p>
              <a:pPr algn="ctr">
                <a:lnSpc>
                  <a:spcPts val="1773"/>
                </a:lnSpc>
                <a:spcBef>
                  <a:spcPct val="0"/>
                </a:spcBef>
              </a:pPr>
              <a:endParaRPr sz="1200" dirty="0"/>
            </a:p>
          </p:txBody>
        </p:sp>
      </p:grpSp>
      <p:sp>
        <p:nvSpPr>
          <p:cNvPr id="11" name="TextBox 11"/>
          <p:cNvSpPr txBox="1"/>
          <p:nvPr/>
        </p:nvSpPr>
        <p:spPr>
          <a:xfrm>
            <a:off x="1428056" y="4814042"/>
            <a:ext cx="9335889" cy="548548"/>
          </a:xfrm>
          <a:prstGeom prst="rect">
            <a:avLst/>
          </a:prstGeom>
        </p:spPr>
        <p:txBody>
          <a:bodyPr lIns="0" tIns="0" rIns="0" bIns="0" rtlCol="0" anchor="t">
            <a:spAutoFit/>
          </a:bodyPr>
          <a:lstStyle/>
          <a:p>
            <a:pPr algn="ctr">
              <a:lnSpc>
                <a:spcPts val="4574"/>
              </a:lnSpc>
            </a:pPr>
            <a:r>
              <a:rPr lang="en-US" sz="3267" dirty="0">
                <a:solidFill>
                  <a:srgbClr val="1C2681"/>
                </a:solidFill>
                <a:latin typeface="Rubik" pitchFamily="2" charset="-79"/>
                <a:cs typeface="Rubik" pitchFamily="2" charset="-79"/>
              </a:rPr>
              <a:t>ShoutOutforSEND@buckinghamshire.gov.uk </a:t>
            </a:r>
          </a:p>
        </p:txBody>
      </p:sp>
      <p:sp>
        <p:nvSpPr>
          <p:cNvPr id="12" name="TextBox 12"/>
          <p:cNvSpPr txBox="1"/>
          <p:nvPr/>
        </p:nvSpPr>
        <p:spPr>
          <a:xfrm>
            <a:off x="238624" y="5818951"/>
            <a:ext cx="11714747" cy="466025"/>
          </a:xfrm>
          <a:prstGeom prst="rect">
            <a:avLst/>
          </a:prstGeom>
        </p:spPr>
        <p:txBody>
          <a:bodyPr wrap="square" lIns="0" tIns="0" rIns="0" bIns="0" rtlCol="0" anchor="t">
            <a:spAutoFit/>
          </a:bodyPr>
          <a:lstStyle/>
          <a:p>
            <a:pPr algn="ctr">
              <a:lnSpc>
                <a:spcPts val="3921"/>
              </a:lnSpc>
            </a:pPr>
            <a:r>
              <a:rPr lang="en-US" sz="2800" b="1" dirty="0">
                <a:solidFill>
                  <a:srgbClr val="191919"/>
                </a:solidFill>
                <a:latin typeface="Rubik" pitchFamily="2" charset="-79"/>
                <a:cs typeface="Rubik"/>
              </a:rPr>
              <a:t>Notes from November meeting 11.11.2024</a:t>
            </a:r>
            <a:endParaRPr lang="en-US" sz="2800" b="1" dirty="0">
              <a:solidFill>
                <a:srgbClr val="191919"/>
              </a:solidFill>
              <a:latin typeface="Rubik" pitchFamily="2" charset="-79"/>
              <a:cs typeface="Rubik" pitchFamily="2" charset="-79"/>
            </a:endParaRPr>
          </a:p>
        </p:txBody>
      </p:sp>
      <p:pic>
        <p:nvPicPr>
          <p:cNvPr id="13" name="Picture 12" descr="A screenshot of a video game  Description automatically generated with medium confidence">
            <a:extLst>
              <a:ext uri="{FF2B5EF4-FFF2-40B4-BE49-F238E27FC236}">
                <a16:creationId xmlns:a16="http://schemas.microsoft.com/office/drawing/2014/main" id="{4E5CAC12-8AF2-4B53-EEC9-884371568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296" y="1225467"/>
            <a:ext cx="7960112" cy="31197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EC440"/>
        </a:solidFill>
        <a:effectLst/>
      </p:bgPr>
    </p:bg>
    <p:spTree>
      <p:nvGrpSpPr>
        <p:cNvPr id="1" name=""/>
        <p:cNvGrpSpPr/>
        <p:nvPr/>
      </p:nvGrpSpPr>
      <p:grpSpPr>
        <a:xfrm>
          <a:off x="0" y="0"/>
          <a:ext cx="0" cy="0"/>
          <a:chOff x="0" y="0"/>
          <a:chExt cx="0" cy="0"/>
        </a:xfrm>
      </p:grpSpPr>
      <p:grpSp>
        <p:nvGrpSpPr>
          <p:cNvPr id="2" name="Group 2"/>
          <p:cNvGrpSpPr/>
          <p:nvPr/>
        </p:nvGrpSpPr>
        <p:grpSpPr>
          <a:xfrm>
            <a:off x="1843534" y="0"/>
            <a:ext cx="10348466" cy="6858000"/>
            <a:chOff x="0" y="0"/>
            <a:chExt cx="5662723" cy="3752725"/>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dirty="0">
                <a:solidFill>
                  <a:prstClr val="black"/>
                </a:solidFill>
                <a:latin typeface="Calibri"/>
              </a:endParaRPr>
            </a:p>
          </p:txBody>
        </p:sp>
      </p:grpSp>
      <p:sp>
        <p:nvSpPr>
          <p:cNvPr id="5" name="Freeform 5"/>
          <p:cNvSpPr/>
          <p:nvPr/>
        </p:nvSpPr>
        <p:spPr>
          <a:xfrm>
            <a:off x="712163" y="1666228"/>
            <a:ext cx="888510" cy="888510"/>
          </a:xfrm>
          <a:custGeom>
            <a:avLst/>
            <a:gdLst/>
            <a:ahLst/>
            <a:cxnLst/>
            <a:rect l="l" t="t" r="r" b="b"/>
            <a:pathLst>
              <a:path w="1332765" h="1332765">
                <a:moveTo>
                  <a:pt x="0" y="0"/>
                </a:moveTo>
                <a:lnTo>
                  <a:pt x="1332765" y="0"/>
                </a:lnTo>
                <a:lnTo>
                  <a:pt x="1332765" y="1332765"/>
                </a:lnTo>
                <a:lnTo>
                  <a:pt x="0" y="1332765"/>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6" name="Freeform 6"/>
          <p:cNvSpPr/>
          <p:nvPr/>
        </p:nvSpPr>
        <p:spPr>
          <a:xfrm>
            <a:off x="712163" y="2948437"/>
            <a:ext cx="888400" cy="888400"/>
          </a:xfrm>
          <a:custGeom>
            <a:avLst/>
            <a:gdLst/>
            <a:ahLst/>
            <a:cxnLst/>
            <a:rect l="l" t="t" r="r" b="b"/>
            <a:pathLst>
              <a:path w="1332600" h="1332600">
                <a:moveTo>
                  <a:pt x="0" y="0"/>
                </a:moveTo>
                <a:lnTo>
                  <a:pt x="1332600" y="0"/>
                </a:lnTo>
                <a:lnTo>
                  <a:pt x="1332600" y="1332601"/>
                </a:lnTo>
                <a:lnTo>
                  <a:pt x="0" y="1332601"/>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7" name="Freeform 7"/>
          <p:cNvSpPr/>
          <p:nvPr/>
        </p:nvSpPr>
        <p:spPr>
          <a:xfrm>
            <a:off x="712163" y="4128938"/>
            <a:ext cx="914763" cy="914763"/>
          </a:xfrm>
          <a:custGeom>
            <a:avLst/>
            <a:gdLst/>
            <a:ahLst/>
            <a:cxnLst/>
            <a:rect l="l" t="t" r="r" b="b"/>
            <a:pathLst>
              <a:path w="1372144" h="1372144">
                <a:moveTo>
                  <a:pt x="0" y="0"/>
                </a:moveTo>
                <a:lnTo>
                  <a:pt x="1372144" y="0"/>
                </a:lnTo>
                <a:lnTo>
                  <a:pt x="1372144" y="1372144"/>
                </a:lnTo>
                <a:lnTo>
                  <a:pt x="0" y="1372144"/>
                </a:lnTo>
                <a:lnTo>
                  <a:pt x="0" y="0"/>
                </a:lnTo>
                <a:close/>
              </a:path>
            </a:pathLst>
          </a:custGeom>
          <a:blipFill>
            <a:blip r:embed="rId4"/>
            <a:stretch>
              <a:fillRect/>
            </a:stretch>
          </a:blipFill>
        </p:spPr>
        <p:txBody>
          <a:bodyPr/>
          <a:lstStyle/>
          <a:p>
            <a:pPr defTabSz="609630">
              <a:defRPr/>
            </a:pPr>
            <a:endParaRPr lang="en-GB" sz="1200" dirty="0">
              <a:solidFill>
                <a:prstClr val="black"/>
              </a:solidFill>
              <a:latin typeface="Calibri"/>
            </a:endParaRPr>
          </a:p>
        </p:txBody>
      </p:sp>
      <p:sp>
        <p:nvSpPr>
          <p:cNvPr id="8" name="Freeform 8"/>
          <p:cNvSpPr/>
          <p:nvPr/>
        </p:nvSpPr>
        <p:spPr>
          <a:xfrm>
            <a:off x="722340" y="5361201"/>
            <a:ext cx="894408" cy="894408"/>
          </a:xfrm>
          <a:custGeom>
            <a:avLst/>
            <a:gdLst/>
            <a:ahLst/>
            <a:cxnLst/>
            <a:rect l="l" t="t" r="r" b="b"/>
            <a:pathLst>
              <a:path w="1341612" h="1341612">
                <a:moveTo>
                  <a:pt x="0" y="0"/>
                </a:moveTo>
                <a:lnTo>
                  <a:pt x="1341612" y="0"/>
                </a:lnTo>
                <a:lnTo>
                  <a:pt x="1341612" y="1341612"/>
                </a:lnTo>
                <a:lnTo>
                  <a:pt x="0" y="1341612"/>
                </a:lnTo>
                <a:lnTo>
                  <a:pt x="0" y="0"/>
                </a:lnTo>
                <a:close/>
              </a:path>
            </a:pathLst>
          </a:custGeom>
          <a:blipFill>
            <a:blip r:embed="rId5"/>
            <a:stretch>
              <a:fillRect/>
            </a:stretch>
          </a:blipFill>
        </p:spPr>
        <p:txBody>
          <a:bodyPr/>
          <a:lstStyle/>
          <a:p>
            <a:pPr defTabSz="609630">
              <a:defRPr/>
            </a:pPr>
            <a:endParaRPr lang="en-GB" sz="1200" dirty="0">
              <a:solidFill>
                <a:prstClr val="black"/>
              </a:solidFill>
              <a:latin typeface="Calibri"/>
            </a:endParaRPr>
          </a:p>
        </p:txBody>
      </p:sp>
      <p:sp>
        <p:nvSpPr>
          <p:cNvPr id="14" name="Content Placeholder 2">
            <a:extLst>
              <a:ext uri="{FF2B5EF4-FFF2-40B4-BE49-F238E27FC236}">
                <a16:creationId xmlns:a16="http://schemas.microsoft.com/office/drawing/2014/main" id="{8F7A5DB6-03AC-6F2D-F31B-B7469F5D9649}"/>
              </a:ext>
            </a:extLst>
          </p:cNvPr>
          <p:cNvSpPr txBox="1">
            <a:spLocks/>
          </p:cNvSpPr>
          <p:nvPr/>
        </p:nvSpPr>
        <p:spPr>
          <a:xfrm>
            <a:off x="2233565" y="2111262"/>
            <a:ext cx="9653337" cy="4351338"/>
          </a:xfrm>
          <a:prstGeom prst="rect">
            <a:avLst/>
          </a:prstGeom>
        </p:spPr>
        <p:txBody>
          <a:bodyPr numCol="1">
            <a:norm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228600" lvl="0" indent="-228600" defTabSz="914400">
              <a:lnSpc>
                <a:spcPct val="90000"/>
              </a:lnSpc>
              <a:spcBef>
                <a:spcPts val="1000"/>
              </a:spcBef>
              <a:defRPr/>
            </a:pPr>
            <a:endParaRPr lang="en-GB" altLang="en-GB" sz="2800" dirty="0">
              <a:solidFill>
                <a:prstClr val="black"/>
              </a:solidFill>
            </a:endParaRPr>
          </a:p>
        </p:txBody>
      </p:sp>
      <p:sp>
        <p:nvSpPr>
          <p:cNvPr id="4" name="TextBox 3">
            <a:extLst>
              <a:ext uri="{FF2B5EF4-FFF2-40B4-BE49-F238E27FC236}">
                <a16:creationId xmlns:a16="http://schemas.microsoft.com/office/drawing/2014/main" id="{652A0438-A56F-91E4-F305-738FAD0B631E}"/>
              </a:ext>
            </a:extLst>
          </p:cNvPr>
          <p:cNvSpPr txBox="1"/>
          <p:nvPr/>
        </p:nvSpPr>
        <p:spPr>
          <a:xfrm>
            <a:off x="2286566" y="603250"/>
            <a:ext cx="9757045" cy="554126"/>
          </a:xfrm>
          <a:prstGeom prst="rect">
            <a:avLst/>
          </a:prstGeom>
          <a:noFill/>
        </p:spPr>
        <p:txBody>
          <a:bodyPr wrap="square">
            <a:spAutoFit/>
          </a:bodyPr>
          <a:lstStyle/>
          <a:p>
            <a:pPr defTabSz="609630">
              <a:lnSpc>
                <a:spcPct val="90000"/>
              </a:lnSpc>
              <a:spcBef>
                <a:spcPct val="0"/>
              </a:spcBef>
              <a:spcAft>
                <a:spcPts val="400"/>
              </a:spcAft>
              <a:defRPr/>
            </a:pPr>
            <a:r>
              <a:rPr lang="en-GB" sz="3334" b="1" dirty="0">
                <a:solidFill>
                  <a:srgbClr val="F79646"/>
                </a:solidFill>
                <a:latin typeface="Rubik" pitchFamily="2" charset="-79"/>
                <a:cs typeface="Rubik" pitchFamily="2" charset="-79"/>
              </a:rPr>
              <a:t>Possible negative impacts of SEND in PSHE</a:t>
            </a:r>
          </a:p>
        </p:txBody>
      </p:sp>
      <p:pic>
        <p:nvPicPr>
          <p:cNvPr id="10" name="Picture 9">
            <a:extLst>
              <a:ext uri="{FF2B5EF4-FFF2-40B4-BE49-F238E27FC236}">
                <a16:creationId xmlns:a16="http://schemas.microsoft.com/office/drawing/2014/main" id="{28291D2E-5902-9894-C74A-706B505845E9}"/>
              </a:ext>
            </a:extLst>
          </p:cNvPr>
          <p:cNvPicPr>
            <a:picLocks noChangeAspect="1"/>
          </p:cNvPicPr>
          <p:nvPr/>
        </p:nvPicPr>
        <p:blipFill>
          <a:blip r:embed="rId6"/>
          <a:stretch>
            <a:fillRect/>
          </a:stretch>
        </p:blipFill>
        <p:spPr>
          <a:xfrm>
            <a:off x="10416433" y="4429124"/>
            <a:ext cx="1470469" cy="2118069"/>
          </a:xfrm>
          <a:prstGeom prst="rect">
            <a:avLst/>
          </a:prstGeom>
        </p:spPr>
      </p:pic>
      <p:sp>
        <p:nvSpPr>
          <p:cNvPr id="12" name="Content Placeholder 2">
            <a:extLst>
              <a:ext uri="{FF2B5EF4-FFF2-40B4-BE49-F238E27FC236}">
                <a16:creationId xmlns:a16="http://schemas.microsoft.com/office/drawing/2014/main" id="{156BC483-266E-4D7D-E371-7B5D2D682047}"/>
              </a:ext>
            </a:extLst>
          </p:cNvPr>
          <p:cNvSpPr txBox="1">
            <a:spLocks/>
          </p:cNvSpPr>
          <p:nvPr/>
        </p:nvSpPr>
        <p:spPr>
          <a:xfrm>
            <a:off x="2539146" y="1578844"/>
            <a:ext cx="9251883" cy="4351338"/>
          </a:xfrm>
          <a:prstGeom prst="rect">
            <a:avLst/>
          </a:prstGeom>
        </p:spPr>
        <p:txBody>
          <a:bodyPr lIns="91440" tIns="45720" rIns="91440" bIns="45720" numCol="1" anchor="t">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228600" indent="-228600"/>
            <a:r>
              <a:rPr lang="en-GB" altLang="en-GB" sz="2400" dirty="0">
                <a:latin typeface="Rubik 3"/>
                <a:cs typeface="Rubik"/>
              </a:rPr>
              <a:t>SEND students may feel like they have to contribute. The lesson should stand on it’s own but also have the space for people to share their views if they want.</a:t>
            </a:r>
          </a:p>
          <a:p>
            <a:pPr marL="228600" indent="-228600"/>
            <a:endParaRPr lang="en-GB" altLang="en-GB" sz="2400" dirty="0">
              <a:latin typeface="Rubik 3"/>
              <a:cs typeface="Rubik"/>
            </a:endParaRPr>
          </a:p>
          <a:p>
            <a:pPr marL="228600" indent="-228600"/>
            <a:r>
              <a:rPr lang="en-GB" altLang="en-GB" sz="2400" dirty="0">
                <a:latin typeface="Rubik 3"/>
                <a:cs typeface="Rubik"/>
              </a:rPr>
              <a:t>It </a:t>
            </a:r>
            <a:r>
              <a:rPr lang="en-GB" altLang="en-GB" sz="2400" b="1" dirty="0">
                <a:latin typeface="Rubik 3"/>
                <a:cs typeface="Rubik"/>
              </a:rPr>
              <a:t>has</a:t>
            </a:r>
            <a:r>
              <a:rPr lang="en-GB" altLang="en-GB" sz="2400" dirty="0">
                <a:latin typeface="Rubik 3"/>
                <a:cs typeface="Rubik"/>
              </a:rPr>
              <a:t> to be young person centred around respectful language</a:t>
            </a:r>
          </a:p>
          <a:p>
            <a:pPr marL="228600" indent="-228600"/>
            <a:endParaRPr lang="en-GB" altLang="en-GB" sz="2400" dirty="0">
              <a:latin typeface="Rubik 3"/>
              <a:cs typeface="Rubik"/>
            </a:endParaRPr>
          </a:p>
          <a:p>
            <a:pPr marL="228600" indent="-228600"/>
            <a:r>
              <a:rPr lang="en-GB" altLang="en-GB" sz="2400" dirty="0">
                <a:latin typeface="Rubik 3"/>
                <a:cs typeface="Rubik"/>
              </a:rPr>
              <a:t>It could increase bullying if delivered badly by a teacher. But </a:t>
            </a:r>
          </a:p>
          <a:p>
            <a:pPr marL="0" indent="0">
              <a:buNone/>
            </a:pPr>
            <a:r>
              <a:rPr lang="en-GB" altLang="en-GB" sz="2400" dirty="0">
                <a:latin typeface="Rubik 3"/>
                <a:cs typeface="Rubik"/>
              </a:rPr>
              <a:t>   this session gives teachers/students something to refer to </a:t>
            </a:r>
          </a:p>
          <a:p>
            <a:pPr marL="0" indent="0">
              <a:buNone/>
            </a:pPr>
            <a:r>
              <a:rPr lang="en-GB" altLang="en-GB" sz="2400" dirty="0">
                <a:latin typeface="Rubik 3"/>
                <a:cs typeface="Rubik"/>
              </a:rPr>
              <a:t>   when bullying does happen </a:t>
            </a:r>
          </a:p>
          <a:p>
            <a:pPr marL="0" indent="0">
              <a:buNone/>
            </a:pPr>
            <a:r>
              <a:rPr lang="en-GB" altLang="en-GB" sz="2400" dirty="0">
                <a:latin typeface="Rubik 3"/>
                <a:cs typeface="Rubik"/>
              </a:rPr>
              <a:t>   </a:t>
            </a:r>
          </a:p>
          <a:p>
            <a:r>
              <a:rPr lang="en-GB" altLang="en-GB" sz="2400" dirty="0">
                <a:latin typeface="Rubik 3"/>
                <a:cs typeface="Rubik"/>
              </a:rPr>
              <a:t>People might learn about it and try to fake having </a:t>
            </a:r>
          </a:p>
          <a:p>
            <a:pPr marL="0" indent="0">
              <a:buNone/>
            </a:pPr>
            <a:r>
              <a:rPr lang="en-GB" altLang="en-GB" sz="2400" dirty="0">
                <a:latin typeface="Rubik 3"/>
                <a:cs typeface="Rubik"/>
              </a:rPr>
              <a:t>   autism/ADHD for attention or other reasons</a:t>
            </a:r>
          </a:p>
        </p:txBody>
      </p:sp>
    </p:spTree>
    <p:extLst>
      <p:ext uri="{BB962C8B-B14F-4D97-AF65-F5344CB8AC3E}">
        <p14:creationId xmlns:p14="http://schemas.microsoft.com/office/powerpoint/2010/main" val="306793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5324"/>
        </a:solidFill>
        <a:effectLst/>
      </p:bgPr>
    </p:bg>
    <p:spTree>
      <p:nvGrpSpPr>
        <p:cNvPr id="1" name=""/>
        <p:cNvGrpSpPr/>
        <p:nvPr/>
      </p:nvGrpSpPr>
      <p:grpSpPr>
        <a:xfrm>
          <a:off x="0" y="0"/>
          <a:ext cx="0" cy="0"/>
          <a:chOff x="0" y="0"/>
          <a:chExt cx="0" cy="0"/>
        </a:xfrm>
      </p:grpSpPr>
      <p:grpSp>
        <p:nvGrpSpPr>
          <p:cNvPr id="18" name="Group 2">
            <a:extLst>
              <a:ext uri="{FF2B5EF4-FFF2-40B4-BE49-F238E27FC236}">
                <a16:creationId xmlns:a16="http://schemas.microsoft.com/office/drawing/2014/main" id="{27364E5A-25CA-0B19-08C1-CD1843669CE6}"/>
              </a:ext>
            </a:extLst>
          </p:cNvPr>
          <p:cNvGrpSpPr/>
          <p:nvPr/>
        </p:nvGrpSpPr>
        <p:grpSpPr>
          <a:xfrm>
            <a:off x="1843534" y="0"/>
            <a:ext cx="10348466" cy="6858000"/>
            <a:chOff x="0" y="0"/>
            <a:chExt cx="5662723" cy="3752725"/>
          </a:xfrm>
        </p:grpSpPr>
        <p:sp>
          <p:nvSpPr>
            <p:cNvPr id="19" name="Freeform 3">
              <a:extLst>
                <a:ext uri="{FF2B5EF4-FFF2-40B4-BE49-F238E27FC236}">
                  <a16:creationId xmlns:a16="http://schemas.microsoft.com/office/drawing/2014/main" id="{9CDAAEF7-B67C-BEFA-BC5A-CDEBEE9EB9FB}"/>
                </a:ext>
              </a:extLst>
            </p:cNvPr>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b="1" dirty="0">
                <a:solidFill>
                  <a:prstClr val="black"/>
                </a:solidFill>
                <a:latin typeface="Calibri"/>
              </a:endParaRPr>
            </a:p>
          </p:txBody>
        </p:sp>
      </p:grpSp>
      <p:sp>
        <p:nvSpPr>
          <p:cNvPr id="20" name="Freeform 5">
            <a:extLst>
              <a:ext uri="{FF2B5EF4-FFF2-40B4-BE49-F238E27FC236}">
                <a16:creationId xmlns:a16="http://schemas.microsoft.com/office/drawing/2014/main" id="{965D7ECF-2695-1EDC-49C8-BBBEF74A1EEA}"/>
              </a:ext>
            </a:extLst>
          </p:cNvPr>
          <p:cNvSpPr/>
          <p:nvPr/>
        </p:nvSpPr>
        <p:spPr>
          <a:xfrm>
            <a:off x="-1322717" y="4262661"/>
            <a:ext cx="3364044" cy="3364044"/>
          </a:xfrm>
          <a:custGeom>
            <a:avLst/>
            <a:gdLst/>
            <a:ahLst/>
            <a:cxnLst/>
            <a:rect l="l" t="t" r="r" b="b"/>
            <a:pathLst>
              <a:path w="5046066" h="5046066">
                <a:moveTo>
                  <a:pt x="0" y="0"/>
                </a:moveTo>
                <a:lnTo>
                  <a:pt x="5046066" y="0"/>
                </a:lnTo>
                <a:lnTo>
                  <a:pt x="5046066" y="5046065"/>
                </a:lnTo>
                <a:lnTo>
                  <a:pt x="0" y="5046065"/>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21" name="Freeform 6">
            <a:extLst>
              <a:ext uri="{FF2B5EF4-FFF2-40B4-BE49-F238E27FC236}">
                <a16:creationId xmlns:a16="http://schemas.microsoft.com/office/drawing/2014/main" id="{09059D5E-8B27-BA14-0A9A-F9783839FBA5}"/>
              </a:ext>
            </a:extLst>
          </p:cNvPr>
          <p:cNvSpPr/>
          <p:nvPr/>
        </p:nvSpPr>
        <p:spPr>
          <a:xfrm rot="10800000">
            <a:off x="-1930378" y="-1880154"/>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22" name="Content Placeholder 2">
            <a:extLst>
              <a:ext uri="{FF2B5EF4-FFF2-40B4-BE49-F238E27FC236}">
                <a16:creationId xmlns:a16="http://schemas.microsoft.com/office/drawing/2014/main" id="{70995BA8-AF19-BCAA-0643-56D26E3E1D24}"/>
              </a:ext>
            </a:extLst>
          </p:cNvPr>
          <p:cNvSpPr txBox="1">
            <a:spLocks/>
          </p:cNvSpPr>
          <p:nvPr/>
        </p:nvSpPr>
        <p:spPr>
          <a:xfrm>
            <a:off x="2466525" y="1820050"/>
            <a:ext cx="10515600" cy="4351338"/>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sz="2800" dirty="0"/>
          </a:p>
        </p:txBody>
      </p:sp>
      <p:sp>
        <p:nvSpPr>
          <p:cNvPr id="26" name="Content Placeholder 2">
            <a:extLst>
              <a:ext uri="{FF2B5EF4-FFF2-40B4-BE49-F238E27FC236}">
                <a16:creationId xmlns:a16="http://schemas.microsoft.com/office/drawing/2014/main" id="{C8BD37E2-1E95-E00F-52B9-D09B7BF26CDC}"/>
              </a:ext>
            </a:extLst>
          </p:cNvPr>
          <p:cNvSpPr txBox="1">
            <a:spLocks/>
          </p:cNvSpPr>
          <p:nvPr/>
        </p:nvSpPr>
        <p:spPr>
          <a:xfrm>
            <a:off x="2551932" y="1315451"/>
            <a:ext cx="9605211"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altLang="en-GB" sz="2400" dirty="0">
              <a:cs typeface="Rubik"/>
            </a:endParaRPr>
          </a:p>
        </p:txBody>
      </p:sp>
      <p:pic>
        <p:nvPicPr>
          <p:cNvPr id="8" name="Picture 7">
            <a:extLst>
              <a:ext uri="{FF2B5EF4-FFF2-40B4-BE49-F238E27FC236}">
                <a16:creationId xmlns:a16="http://schemas.microsoft.com/office/drawing/2014/main" id="{426639C7-4898-C7E9-BF24-6CF951B826DD}"/>
              </a:ext>
            </a:extLst>
          </p:cNvPr>
          <p:cNvPicPr>
            <a:picLocks noChangeAspect="1"/>
          </p:cNvPicPr>
          <p:nvPr/>
        </p:nvPicPr>
        <p:blipFill>
          <a:blip r:embed="rId4"/>
          <a:stretch>
            <a:fillRect/>
          </a:stretch>
        </p:blipFill>
        <p:spPr>
          <a:xfrm>
            <a:off x="4728084" y="200990"/>
            <a:ext cx="4579366" cy="6580260"/>
          </a:xfrm>
          <a:prstGeom prst="rect">
            <a:avLst/>
          </a:prstGeom>
        </p:spPr>
      </p:pic>
    </p:spTree>
    <p:extLst>
      <p:ext uri="{BB962C8B-B14F-4D97-AF65-F5344CB8AC3E}">
        <p14:creationId xmlns:p14="http://schemas.microsoft.com/office/powerpoint/2010/main" val="304649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3B9DA"/>
        </a:solidFill>
        <a:effectLst/>
      </p:bgPr>
    </p:bg>
    <p:spTree>
      <p:nvGrpSpPr>
        <p:cNvPr id="1" name=""/>
        <p:cNvGrpSpPr/>
        <p:nvPr/>
      </p:nvGrpSpPr>
      <p:grpSpPr>
        <a:xfrm>
          <a:off x="0" y="0"/>
          <a:ext cx="0" cy="0"/>
          <a:chOff x="0" y="0"/>
          <a:chExt cx="0" cy="0"/>
        </a:xfrm>
      </p:grpSpPr>
      <p:grpSp>
        <p:nvGrpSpPr>
          <p:cNvPr id="2" name="Group 2"/>
          <p:cNvGrpSpPr/>
          <p:nvPr/>
        </p:nvGrpSpPr>
        <p:grpSpPr>
          <a:xfrm>
            <a:off x="1843535" y="-2"/>
            <a:ext cx="10348465" cy="6858002"/>
            <a:chOff x="0" y="0"/>
            <a:chExt cx="5662723" cy="3752726"/>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endParaRPr lang="en-GB" sz="1200" dirty="0">
                <a:solidFill>
                  <a:prstClr val="black"/>
                </a:solidFill>
                <a:latin typeface="Calibri"/>
              </a:endParaRPr>
            </a:p>
          </p:txBody>
        </p:sp>
      </p:grpSp>
      <p:sp>
        <p:nvSpPr>
          <p:cNvPr id="4" name="Freeform 4"/>
          <p:cNvSpPr/>
          <p:nvPr/>
        </p:nvSpPr>
        <p:spPr>
          <a:xfrm rot="-10800000" flipH="1">
            <a:off x="-1764834" y="-957174"/>
            <a:ext cx="4579366" cy="3664966"/>
          </a:xfrm>
          <a:custGeom>
            <a:avLst/>
            <a:gdLst/>
            <a:ahLst/>
            <a:cxnLst/>
            <a:rect l="l" t="t" r="r" b="b"/>
            <a:pathLst>
              <a:path w="6869049" h="6869049">
                <a:moveTo>
                  <a:pt x="6869049" y="0"/>
                </a:moveTo>
                <a:lnTo>
                  <a:pt x="0" y="0"/>
                </a:lnTo>
                <a:lnTo>
                  <a:pt x="0" y="6869049"/>
                </a:lnTo>
                <a:lnTo>
                  <a:pt x="6869049" y="6869049"/>
                </a:lnTo>
                <a:lnTo>
                  <a:pt x="6869049" y="0"/>
                </a:lnTo>
                <a:close/>
              </a:path>
            </a:pathLst>
          </a:custGeom>
          <a:blipFill>
            <a:blip r:embed="rId2"/>
            <a:stretch>
              <a:fillRect/>
            </a:stretch>
          </a:blipFill>
        </p:spPr>
        <p:txBody>
          <a:bodyPr/>
          <a:lstStyle/>
          <a:p>
            <a:pPr defTabSz="609630"/>
            <a:endParaRPr lang="en-GB" sz="1200" dirty="0">
              <a:solidFill>
                <a:prstClr val="black"/>
              </a:solidFill>
              <a:latin typeface="Calibri"/>
            </a:endParaRPr>
          </a:p>
        </p:txBody>
      </p:sp>
      <p:sp>
        <p:nvSpPr>
          <p:cNvPr id="5" name="Freeform 5"/>
          <p:cNvSpPr/>
          <p:nvPr/>
        </p:nvSpPr>
        <p:spPr>
          <a:xfrm rot="1021551">
            <a:off x="-1839731" y="4193280"/>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3"/>
            <a:stretch>
              <a:fillRect/>
            </a:stretch>
          </a:blipFill>
        </p:spPr>
        <p:txBody>
          <a:bodyPr/>
          <a:lstStyle/>
          <a:p>
            <a:pPr defTabSz="609630"/>
            <a:endParaRPr lang="en-GB" sz="1200" dirty="0">
              <a:solidFill>
                <a:prstClr val="black"/>
              </a:solidFill>
              <a:latin typeface="Calibri"/>
            </a:endParaRPr>
          </a:p>
        </p:txBody>
      </p:sp>
      <p:sp>
        <p:nvSpPr>
          <p:cNvPr id="10" name="Content Placeholder 2">
            <a:extLst>
              <a:ext uri="{FF2B5EF4-FFF2-40B4-BE49-F238E27FC236}">
                <a16:creationId xmlns:a16="http://schemas.microsoft.com/office/drawing/2014/main" id="{F7F1D7A4-3D27-38B1-A8C5-6603636B51CD}"/>
              </a:ext>
            </a:extLst>
          </p:cNvPr>
          <p:cNvSpPr txBox="1">
            <a:spLocks/>
          </p:cNvSpPr>
          <p:nvPr/>
        </p:nvSpPr>
        <p:spPr>
          <a:xfrm>
            <a:off x="2241205" y="1289460"/>
            <a:ext cx="9653337" cy="4915180"/>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spcBef>
                <a:spcPts val="1200"/>
              </a:spcBef>
            </a:pPr>
            <a:endParaRPr lang="en-GB" sz="2800" dirty="0"/>
          </a:p>
        </p:txBody>
      </p:sp>
      <p:sp>
        <p:nvSpPr>
          <p:cNvPr id="6" name="Content Placeholder 2">
            <a:extLst>
              <a:ext uri="{FF2B5EF4-FFF2-40B4-BE49-F238E27FC236}">
                <a16:creationId xmlns:a16="http://schemas.microsoft.com/office/drawing/2014/main" id="{64C55274-8DA7-406E-EDA9-0DBE30382741}"/>
              </a:ext>
            </a:extLst>
          </p:cNvPr>
          <p:cNvSpPr txBox="1">
            <a:spLocks/>
          </p:cNvSpPr>
          <p:nvPr/>
        </p:nvSpPr>
        <p:spPr>
          <a:xfrm>
            <a:off x="2551932" y="1315451"/>
            <a:ext cx="9605211"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altLang="en-GB" sz="2400" dirty="0">
              <a:cs typeface="Rubik"/>
            </a:endParaRPr>
          </a:p>
        </p:txBody>
      </p:sp>
      <p:sp>
        <p:nvSpPr>
          <p:cNvPr id="14" name="TextBox 13">
            <a:extLst>
              <a:ext uri="{FF2B5EF4-FFF2-40B4-BE49-F238E27FC236}">
                <a16:creationId xmlns:a16="http://schemas.microsoft.com/office/drawing/2014/main" id="{64BEE7CD-2E20-478F-0D7E-15690A3942CE}"/>
              </a:ext>
            </a:extLst>
          </p:cNvPr>
          <p:cNvSpPr txBox="1"/>
          <p:nvPr/>
        </p:nvSpPr>
        <p:spPr>
          <a:xfrm>
            <a:off x="2286566" y="603250"/>
            <a:ext cx="9757045" cy="554126"/>
          </a:xfrm>
          <a:prstGeom prst="rect">
            <a:avLst/>
          </a:prstGeom>
          <a:noFill/>
        </p:spPr>
        <p:txBody>
          <a:bodyPr wrap="square">
            <a:spAutoFit/>
          </a:bodyPr>
          <a:lstStyle/>
          <a:p>
            <a:pPr defTabSz="609630">
              <a:lnSpc>
                <a:spcPct val="90000"/>
              </a:lnSpc>
              <a:spcBef>
                <a:spcPct val="0"/>
              </a:spcBef>
              <a:spcAft>
                <a:spcPts val="400"/>
              </a:spcAft>
              <a:defRPr/>
            </a:pPr>
            <a:r>
              <a:rPr lang="en-GB" sz="3334" b="1" dirty="0">
                <a:solidFill>
                  <a:srgbClr val="F79646"/>
                </a:solidFill>
                <a:latin typeface="Rubik" pitchFamily="2" charset="-79"/>
                <a:cs typeface="Rubik" pitchFamily="2" charset="-79"/>
              </a:rPr>
              <a:t>Barriers that might impact our idea</a:t>
            </a:r>
          </a:p>
        </p:txBody>
      </p:sp>
      <p:pic>
        <p:nvPicPr>
          <p:cNvPr id="15" name="Picture 14">
            <a:extLst>
              <a:ext uri="{FF2B5EF4-FFF2-40B4-BE49-F238E27FC236}">
                <a16:creationId xmlns:a16="http://schemas.microsoft.com/office/drawing/2014/main" id="{77E9F6C8-7CFB-7CFB-147C-24543C613C60}"/>
              </a:ext>
            </a:extLst>
          </p:cNvPr>
          <p:cNvPicPr>
            <a:picLocks noChangeAspect="1"/>
          </p:cNvPicPr>
          <p:nvPr/>
        </p:nvPicPr>
        <p:blipFill>
          <a:blip r:embed="rId4"/>
          <a:stretch>
            <a:fillRect/>
          </a:stretch>
        </p:blipFill>
        <p:spPr>
          <a:xfrm>
            <a:off x="10753585" y="4667168"/>
            <a:ext cx="1438415" cy="2066912"/>
          </a:xfrm>
          <a:prstGeom prst="rect">
            <a:avLst/>
          </a:prstGeom>
        </p:spPr>
      </p:pic>
      <p:sp>
        <p:nvSpPr>
          <p:cNvPr id="16" name="Content Placeholder 2">
            <a:extLst>
              <a:ext uri="{FF2B5EF4-FFF2-40B4-BE49-F238E27FC236}">
                <a16:creationId xmlns:a16="http://schemas.microsoft.com/office/drawing/2014/main" id="{5D8B4E80-2E32-A73F-091B-DE0B08884B7F}"/>
              </a:ext>
            </a:extLst>
          </p:cNvPr>
          <p:cNvSpPr txBox="1">
            <a:spLocks/>
          </p:cNvSpPr>
          <p:nvPr/>
        </p:nvSpPr>
        <p:spPr>
          <a:xfrm>
            <a:off x="2539146" y="1578844"/>
            <a:ext cx="9251883" cy="4351338"/>
          </a:xfrm>
          <a:prstGeom prst="rect">
            <a:avLst/>
          </a:prstGeom>
        </p:spPr>
        <p:txBody>
          <a:bodyPr lIns="91440" tIns="45720" rIns="91440" bIns="45720" numCol="1" anchor="t">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228600" indent="-228600"/>
            <a:r>
              <a:rPr lang="en-GB" altLang="en-GB" sz="2400" dirty="0">
                <a:latin typeface="Rubik 3"/>
                <a:cs typeface="Rubik"/>
              </a:rPr>
              <a:t>Getting these sessions to children </a:t>
            </a:r>
            <a:r>
              <a:rPr lang="en-GB" altLang="en-GB" sz="2400" b="1" dirty="0">
                <a:latin typeface="Rubik 3"/>
                <a:cs typeface="Rubik"/>
              </a:rPr>
              <a:t>early</a:t>
            </a:r>
            <a:r>
              <a:rPr lang="en-GB" altLang="en-GB" sz="2400" dirty="0">
                <a:latin typeface="Rubik 3"/>
                <a:cs typeface="Rubik"/>
              </a:rPr>
              <a:t>. The later you introduce this, the harder it can be to change minds.</a:t>
            </a:r>
          </a:p>
          <a:p>
            <a:pPr marL="228600" indent="-228600"/>
            <a:endParaRPr lang="en-GB" altLang="en-GB" sz="2400" dirty="0">
              <a:latin typeface="Rubik 3"/>
              <a:cs typeface="Rubik"/>
            </a:endParaRPr>
          </a:p>
          <a:p>
            <a:pPr marL="228600" indent="-228600"/>
            <a:r>
              <a:rPr lang="en-GB" altLang="en-GB" sz="2400" dirty="0">
                <a:latin typeface="Rubik 3"/>
                <a:cs typeface="Rubik"/>
              </a:rPr>
              <a:t>Teachers need to be confident in teaching this, some teachers might have the wrong approach which could make things worse. Training can help.</a:t>
            </a:r>
          </a:p>
          <a:p>
            <a:pPr marL="228600" indent="-228600"/>
            <a:endParaRPr lang="en-GB" altLang="en-GB" sz="2400" dirty="0">
              <a:latin typeface="Rubik 3"/>
              <a:cs typeface="Rubik"/>
            </a:endParaRPr>
          </a:p>
          <a:p>
            <a:pPr marL="228600" indent="-228600"/>
            <a:r>
              <a:rPr lang="en-GB" altLang="en-GB" sz="2400" dirty="0">
                <a:latin typeface="Rubik 3"/>
                <a:cs typeface="Rubik"/>
              </a:rPr>
              <a:t>Attitudes towards PSHE. Students might join expecting to be </a:t>
            </a:r>
          </a:p>
          <a:p>
            <a:pPr marL="0" indent="0">
              <a:buNone/>
            </a:pPr>
            <a:r>
              <a:rPr lang="en-GB" altLang="en-GB" sz="2400" dirty="0">
                <a:latin typeface="Rubik 3"/>
                <a:cs typeface="Rubik"/>
              </a:rPr>
              <a:t>   spoken at/bored. The session needs to be fun and relate to </a:t>
            </a:r>
          </a:p>
          <a:p>
            <a:pPr marL="0" indent="0">
              <a:buNone/>
            </a:pPr>
            <a:r>
              <a:rPr lang="en-GB" altLang="en-GB" sz="2400" dirty="0">
                <a:latin typeface="Rubik 3"/>
                <a:cs typeface="Rubik"/>
              </a:rPr>
              <a:t>   real life. There are amazing resources already online (including </a:t>
            </a:r>
          </a:p>
          <a:p>
            <a:pPr marL="0" indent="0">
              <a:buNone/>
            </a:pPr>
            <a:r>
              <a:rPr lang="en-GB" altLang="en-GB" sz="2400" dirty="0">
                <a:latin typeface="Rubik 3"/>
                <a:cs typeface="Rubik"/>
              </a:rPr>
              <a:t>   the National Autistic Society)</a:t>
            </a:r>
          </a:p>
        </p:txBody>
      </p:sp>
    </p:spTree>
    <p:extLst>
      <p:ext uri="{BB962C8B-B14F-4D97-AF65-F5344CB8AC3E}">
        <p14:creationId xmlns:p14="http://schemas.microsoft.com/office/powerpoint/2010/main" val="267710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build="p"/>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2" name="Freeform 2"/>
          <p:cNvSpPr/>
          <p:nvPr/>
        </p:nvSpPr>
        <p:spPr>
          <a:xfrm rot="492985">
            <a:off x="-489174" y="-99902"/>
            <a:ext cx="2985299" cy="2985299"/>
          </a:xfrm>
          <a:custGeom>
            <a:avLst/>
            <a:gdLst/>
            <a:ahLst/>
            <a:cxnLst/>
            <a:rect l="l" t="t" r="r" b="b"/>
            <a:pathLst>
              <a:path w="4477948" h="4477948">
                <a:moveTo>
                  <a:pt x="0" y="0"/>
                </a:moveTo>
                <a:lnTo>
                  <a:pt x="4477948" y="0"/>
                </a:lnTo>
                <a:lnTo>
                  <a:pt x="4477948" y="4477948"/>
                </a:lnTo>
                <a:lnTo>
                  <a:pt x="0" y="4477948"/>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3" name="Freeform 3"/>
          <p:cNvSpPr/>
          <p:nvPr/>
        </p:nvSpPr>
        <p:spPr>
          <a:xfrm rot="-384751">
            <a:off x="66183" y="4447636"/>
            <a:ext cx="3048565" cy="3048565"/>
          </a:xfrm>
          <a:custGeom>
            <a:avLst/>
            <a:gdLst/>
            <a:ahLst/>
            <a:cxnLst/>
            <a:rect l="l" t="t" r="r" b="b"/>
            <a:pathLst>
              <a:path w="4572847" h="4572847">
                <a:moveTo>
                  <a:pt x="0" y="0"/>
                </a:moveTo>
                <a:lnTo>
                  <a:pt x="4572847" y="0"/>
                </a:lnTo>
                <a:lnTo>
                  <a:pt x="4572847" y="4572847"/>
                </a:lnTo>
                <a:lnTo>
                  <a:pt x="0" y="4572847"/>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grpSp>
        <p:nvGrpSpPr>
          <p:cNvPr id="4" name="Group 4"/>
          <p:cNvGrpSpPr/>
          <p:nvPr/>
        </p:nvGrpSpPr>
        <p:grpSpPr>
          <a:xfrm>
            <a:off x="1960734" y="0"/>
            <a:ext cx="10348466" cy="6858000"/>
            <a:chOff x="0" y="0"/>
            <a:chExt cx="5662723" cy="3752725"/>
          </a:xfrm>
        </p:grpSpPr>
        <p:sp>
          <p:nvSpPr>
            <p:cNvPr id="5" name="Freeform 5"/>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dirty="0">
                <a:solidFill>
                  <a:prstClr val="black"/>
                </a:solidFill>
                <a:latin typeface="Calibri"/>
              </a:endParaRPr>
            </a:p>
          </p:txBody>
        </p:sp>
      </p:grpSp>
      <p:sp>
        <p:nvSpPr>
          <p:cNvPr id="6" name="TextBox 6"/>
          <p:cNvSpPr txBox="1"/>
          <p:nvPr/>
        </p:nvSpPr>
        <p:spPr>
          <a:xfrm>
            <a:off x="2233565" y="603250"/>
            <a:ext cx="9356655" cy="735522"/>
          </a:xfrm>
          <a:prstGeom prst="rect">
            <a:avLst/>
          </a:prstGeom>
        </p:spPr>
        <p:txBody>
          <a:bodyPr lIns="0" tIns="0" rIns="0" bIns="0" rtlCol="0" anchor="t">
            <a:spAutoFit/>
          </a:bodyPr>
          <a:lstStyle/>
          <a:p>
            <a:pPr defTabSz="609630">
              <a:lnSpc>
                <a:spcPts val="2987"/>
              </a:lnSpc>
              <a:defRPr/>
            </a:pPr>
            <a:endParaRPr lang="en-US" sz="2133" dirty="0">
              <a:solidFill>
                <a:srgbClr val="000000"/>
              </a:solidFill>
              <a:latin typeface="Rubik 3"/>
            </a:endParaRPr>
          </a:p>
          <a:p>
            <a:pPr defTabSz="609630">
              <a:lnSpc>
                <a:spcPts val="2987"/>
              </a:lnSpc>
              <a:defRPr/>
            </a:pPr>
            <a:endParaRPr lang="en-US" sz="2133" dirty="0">
              <a:solidFill>
                <a:srgbClr val="000000"/>
              </a:solidFill>
              <a:latin typeface="Rubik 3"/>
            </a:endParaRPr>
          </a:p>
        </p:txBody>
      </p:sp>
      <p:sp>
        <p:nvSpPr>
          <p:cNvPr id="8" name="Title 1">
            <a:extLst>
              <a:ext uri="{FF2B5EF4-FFF2-40B4-BE49-F238E27FC236}">
                <a16:creationId xmlns:a16="http://schemas.microsoft.com/office/drawing/2014/main" id="{C4E8BA7E-E123-7955-6B0F-867B00B754B3}"/>
              </a:ext>
            </a:extLst>
          </p:cNvPr>
          <p:cNvSpPr txBox="1">
            <a:spLocks/>
          </p:cNvSpPr>
          <p:nvPr/>
        </p:nvSpPr>
        <p:spPr>
          <a:xfrm>
            <a:off x="2233565" y="474299"/>
            <a:ext cx="10515600" cy="1325563"/>
          </a:xfrm>
          <a:prstGeom prst="rect">
            <a:avLst/>
          </a:prstGeom>
        </p:spPr>
        <p:txBody>
          <a:bodyPr numCol="1"/>
          <a:lstStyle>
            <a:lvl1pPr algn="ctr" defTabSz="609630" rtl="0" eaLnBrk="1" latinLnBrk="0" hangingPunct="1">
              <a:spcBef>
                <a:spcPct val="0"/>
              </a:spcBef>
              <a:buNone/>
              <a:defRPr sz="2933" kern="1200">
                <a:solidFill>
                  <a:schemeClr val="tx1"/>
                </a:solidFill>
                <a:latin typeface="+mj-lt"/>
                <a:ea typeface="+mj-ea"/>
                <a:cs typeface="+mj-cs"/>
              </a:defRPr>
            </a:lvl1pPr>
          </a:lstStyle>
          <a:p>
            <a:endParaRPr lang="en-GB" altLang="en-GB" dirty="0"/>
          </a:p>
        </p:txBody>
      </p:sp>
      <p:sp>
        <p:nvSpPr>
          <p:cNvPr id="9" name="Content Placeholder 2">
            <a:extLst>
              <a:ext uri="{FF2B5EF4-FFF2-40B4-BE49-F238E27FC236}">
                <a16:creationId xmlns:a16="http://schemas.microsoft.com/office/drawing/2014/main" id="{346D8B44-F7C0-9A8D-8113-6B0762D0512B}"/>
              </a:ext>
            </a:extLst>
          </p:cNvPr>
          <p:cNvSpPr txBox="1">
            <a:spLocks/>
          </p:cNvSpPr>
          <p:nvPr/>
        </p:nvSpPr>
        <p:spPr>
          <a:xfrm>
            <a:off x="2233565" y="1157376"/>
            <a:ext cx="9958435" cy="5541597"/>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spcBef>
                <a:spcPts val="1400"/>
              </a:spcBef>
            </a:pPr>
            <a:endParaRPr lang="en-GB" sz="2400" dirty="0"/>
          </a:p>
        </p:txBody>
      </p:sp>
      <p:sp>
        <p:nvSpPr>
          <p:cNvPr id="13" name="Content Placeholder 2">
            <a:extLst>
              <a:ext uri="{FF2B5EF4-FFF2-40B4-BE49-F238E27FC236}">
                <a16:creationId xmlns:a16="http://schemas.microsoft.com/office/drawing/2014/main" id="{3FC32CAA-0A2F-0B61-1D04-94F0A0BDD806}"/>
              </a:ext>
            </a:extLst>
          </p:cNvPr>
          <p:cNvSpPr txBox="1">
            <a:spLocks/>
          </p:cNvSpPr>
          <p:nvPr/>
        </p:nvSpPr>
        <p:spPr>
          <a:xfrm>
            <a:off x="2509025" y="1157376"/>
            <a:ext cx="9251883" cy="4351338"/>
          </a:xfrm>
          <a:prstGeom prst="rect">
            <a:avLst/>
          </a:prstGeom>
        </p:spPr>
        <p:txBody>
          <a:bodyPr lIns="91440" tIns="45720" rIns="91440" bIns="45720" numCol="1" anchor="t">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457200" indent="-457200" algn="ctr">
              <a:buFont typeface="+mj-lt"/>
              <a:buAutoNum type="arabicPeriod"/>
            </a:pPr>
            <a:endParaRPr lang="en-GB" altLang="en-GB" sz="2400" b="1" dirty="0">
              <a:latin typeface="Rubik 3"/>
              <a:cs typeface="Rubik"/>
            </a:endParaRPr>
          </a:p>
          <a:p>
            <a:pPr marL="457200" indent="-457200" algn="ctr">
              <a:buFont typeface="+mj-lt"/>
              <a:buAutoNum type="arabicPeriod"/>
            </a:pPr>
            <a:r>
              <a:rPr lang="en-GB" altLang="en-GB" sz="2400" b="1" dirty="0">
                <a:latin typeface="Rubik 3"/>
                <a:cs typeface="Rubik"/>
              </a:rPr>
              <a:t>SOfS Reps to meet with Carol to discuss our points</a:t>
            </a:r>
          </a:p>
          <a:p>
            <a:pPr marL="457200" indent="-457200" algn="ctr">
              <a:buFont typeface="+mj-lt"/>
              <a:buAutoNum type="arabicPeriod"/>
            </a:pPr>
            <a:endParaRPr lang="en-GB" altLang="en-GB" sz="2400" b="1" dirty="0">
              <a:latin typeface="Rubik 3"/>
              <a:cs typeface="Rubik"/>
            </a:endParaRPr>
          </a:p>
          <a:p>
            <a:pPr marL="457200" indent="-457200" algn="ctr">
              <a:buFont typeface="+mj-lt"/>
              <a:buAutoNum type="arabicPeriod"/>
            </a:pPr>
            <a:r>
              <a:rPr lang="en-GB" altLang="en-GB" sz="2400" b="1" dirty="0">
                <a:latin typeface="Rubik 3"/>
                <a:cs typeface="Rubik"/>
              </a:rPr>
              <a:t>Carol to share our voices to all PSHE leads across Buckinghamshire</a:t>
            </a:r>
          </a:p>
          <a:p>
            <a:pPr marL="457200" indent="-457200" algn="ctr">
              <a:buFont typeface="+mj-lt"/>
              <a:buAutoNum type="arabicPeriod"/>
            </a:pPr>
            <a:endParaRPr lang="en-GB" altLang="en-GB" sz="2400" b="1" dirty="0">
              <a:latin typeface="Rubik 3"/>
              <a:cs typeface="Rubik"/>
            </a:endParaRPr>
          </a:p>
          <a:p>
            <a:pPr marL="457200" indent="-457200" algn="ctr">
              <a:buFont typeface="+mj-lt"/>
              <a:buAutoNum type="arabicPeriod"/>
            </a:pPr>
            <a:r>
              <a:rPr lang="en-GB" altLang="en-GB" sz="2400" b="1" dirty="0">
                <a:latin typeface="Rubik 3"/>
                <a:cs typeface="Rubik"/>
              </a:rPr>
              <a:t>Our Co-chairs, Serena and Pippa to send an open letter to the Department for Education to campaign for this to be included in the national curriculum (deadline 22 November)</a:t>
            </a:r>
          </a:p>
          <a:p>
            <a:pPr marL="0" indent="0" algn="ctr">
              <a:buNone/>
            </a:pPr>
            <a:endParaRPr lang="en-GB" altLang="en-GB" sz="2400" b="1" dirty="0">
              <a:latin typeface="Rubik 3"/>
              <a:cs typeface="Rubik"/>
            </a:endParaRPr>
          </a:p>
        </p:txBody>
      </p:sp>
      <p:sp>
        <p:nvSpPr>
          <p:cNvPr id="14" name="TextBox 13">
            <a:extLst>
              <a:ext uri="{FF2B5EF4-FFF2-40B4-BE49-F238E27FC236}">
                <a16:creationId xmlns:a16="http://schemas.microsoft.com/office/drawing/2014/main" id="{A00B2ADB-252E-1FF4-92E7-8EDB1A7F90EA}"/>
              </a:ext>
            </a:extLst>
          </p:cNvPr>
          <p:cNvSpPr txBox="1"/>
          <p:nvPr/>
        </p:nvSpPr>
        <p:spPr>
          <a:xfrm>
            <a:off x="2286566" y="603250"/>
            <a:ext cx="9757045" cy="554126"/>
          </a:xfrm>
          <a:prstGeom prst="rect">
            <a:avLst/>
          </a:prstGeom>
          <a:noFill/>
        </p:spPr>
        <p:txBody>
          <a:bodyPr wrap="square">
            <a:spAutoFit/>
          </a:bodyPr>
          <a:lstStyle/>
          <a:p>
            <a:pPr defTabSz="609630">
              <a:lnSpc>
                <a:spcPct val="90000"/>
              </a:lnSpc>
              <a:spcBef>
                <a:spcPct val="0"/>
              </a:spcBef>
              <a:spcAft>
                <a:spcPts val="400"/>
              </a:spcAft>
              <a:defRPr/>
            </a:pPr>
            <a:r>
              <a:rPr lang="en-GB" sz="3334" b="1" dirty="0">
                <a:solidFill>
                  <a:srgbClr val="F79646"/>
                </a:solidFill>
                <a:latin typeface="Rubik" pitchFamily="2" charset="-79"/>
                <a:cs typeface="Rubik" pitchFamily="2" charset="-79"/>
              </a:rPr>
              <a:t>Next steps for Action 2</a:t>
            </a:r>
          </a:p>
        </p:txBody>
      </p:sp>
    </p:spTree>
    <p:extLst>
      <p:ext uri="{BB962C8B-B14F-4D97-AF65-F5344CB8AC3E}">
        <p14:creationId xmlns:p14="http://schemas.microsoft.com/office/powerpoint/2010/main" val="91313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2" name="Freeform 2"/>
          <p:cNvSpPr/>
          <p:nvPr/>
        </p:nvSpPr>
        <p:spPr>
          <a:xfrm rot="492985">
            <a:off x="-489174" y="-99902"/>
            <a:ext cx="2985299" cy="2985299"/>
          </a:xfrm>
          <a:custGeom>
            <a:avLst/>
            <a:gdLst/>
            <a:ahLst/>
            <a:cxnLst/>
            <a:rect l="l" t="t" r="r" b="b"/>
            <a:pathLst>
              <a:path w="4477948" h="4477948">
                <a:moveTo>
                  <a:pt x="0" y="0"/>
                </a:moveTo>
                <a:lnTo>
                  <a:pt x="4477948" y="0"/>
                </a:lnTo>
                <a:lnTo>
                  <a:pt x="4477948" y="4477948"/>
                </a:lnTo>
                <a:lnTo>
                  <a:pt x="0" y="4477948"/>
                </a:lnTo>
                <a:lnTo>
                  <a:pt x="0" y="0"/>
                </a:lnTo>
                <a:close/>
              </a:path>
            </a:pathLst>
          </a:custGeom>
          <a:blipFill>
            <a:blip r:embed="rId2"/>
            <a:stretch>
              <a:fillRect/>
            </a:stretch>
          </a:blipFill>
        </p:spPr>
        <p:txBody>
          <a:bodyPr/>
          <a:lstStyle/>
          <a:p>
            <a:pPr defTabSz="609630">
              <a:defRPr/>
            </a:pPr>
            <a:endParaRPr lang="en-GB" sz="1200">
              <a:solidFill>
                <a:prstClr val="black"/>
              </a:solidFill>
              <a:latin typeface="Calibri"/>
            </a:endParaRPr>
          </a:p>
        </p:txBody>
      </p:sp>
      <p:sp>
        <p:nvSpPr>
          <p:cNvPr id="3" name="Freeform 3"/>
          <p:cNvSpPr/>
          <p:nvPr/>
        </p:nvSpPr>
        <p:spPr>
          <a:xfrm rot="-384751">
            <a:off x="66183" y="4447636"/>
            <a:ext cx="3048565" cy="3048565"/>
          </a:xfrm>
          <a:custGeom>
            <a:avLst/>
            <a:gdLst/>
            <a:ahLst/>
            <a:cxnLst/>
            <a:rect l="l" t="t" r="r" b="b"/>
            <a:pathLst>
              <a:path w="4572847" h="4572847">
                <a:moveTo>
                  <a:pt x="0" y="0"/>
                </a:moveTo>
                <a:lnTo>
                  <a:pt x="4572847" y="0"/>
                </a:lnTo>
                <a:lnTo>
                  <a:pt x="4572847" y="4572847"/>
                </a:lnTo>
                <a:lnTo>
                  <a:pt x="0" y="4572847"/>
                </a:lnTo>
                <a:lnTo>
                  <a:pt x="0" y="0"/>
                </a:lnTo>
                <a:close/>
              </a:path>
            </a:pathLst>
          </a:custGeom>
          <a:blipFill>
            <a:blip r:embed="rId3"/>
            <a:stretch>
              <a:fillRect/>
            </a:stretch>
          </a:blipFill>
        </p:spPr>
        <p:txBody>
          <a:bodyPr/>
          <a:lstStyle/>
          <a:p>
            <a:pPr defTabSz="609630">
              <a:defRPr/>
            </a:pPr>
            <a:endParaRPr lang="en-GB" sz="1200">
              <a:solidFill>
                <a:prstClr val="black"/>
              </a:solidFill>
              <a:latin typeface="Calibri"/>
            </a:endParaRPr>
          </a:p>
        </p:txBody>
      </p:sp>
      <p:grpSp>
        <p:nvGrpSpPr>
          <p:cNvPr id="4" name="Group 4"/>
          <p:cNvGrpSpPr/>
          <p:nvPr/>
        </p:nvGrpSpPr>
        <p:grpSpPr>
          <a:xfrm>
            <a:off x="1948558" y="0"/>
            <a:ext cx="10348466" cy="6858000"/>
            <a:chOff x="0" y="0"/>
            <a:chExt cx="5662723" cy="3752725"/>
          </a:xfrm>
        </p:grpSpPr>
        <p:sp>
          <p:nvSpPr>
            <p:cNvPr id="5" name="Freeform 5"/>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a:solidFill>
                  <a:prstClr val="black"/>
                </a:solidFill>
                <a:latin typeface="Calibri"/>
              </a:endParaRPr>
            </a:p>
          </p:txBody>
        </p:sp>
      </p:grpSp>
      <p:sp>
        <p:nvSpPr>
          <p:cNvPr id="6" name="TextBox 6"/>
          <p:cNvSpPr txBox="1"/>
          <p:nvPr/>
        </p:nvSpPr>
        <p:spPr>
          <a:xfrm>
            <a:off x="2233565" y="603250"/>
            <a:ext cx="9356655" cy="735522"/>
          </a:xfrm>
          <a:prstGeom prst="rect">
            <a:avLst/>
          </a:prstGeom>
        </p:spPr>
        <p:txBody>
          <a:bodyPr lIns="0" tIns="0" rIns="0" bIns="0" rtlCol="0" anchor="t">
            <a:spAutoFit/>
          </a:bodyPr>
          <a:lstStyle/>
          <a:p>
            <a:pPr defTabSz="609630">
              <a:lnSpc>
                <a:spcPts val="2987"/>
              </a:lnSpc>
              <a:defRPr/>
            </a:pPr>
            <a:endParaRPr lang="en-US" sz="2133">
              <a:solidFill>
                <a:srgbClr val="000000"/>
              </a:solidFill>
              <a:latin typeface="Rubik 3"/>
            </a:endParaRPr>
          </a:p>
          <a:p>
            <a:pPr defTabSz="609630">
              <a:lnSpc>
                <a:spcPts val="2987"/>
              </a:lnSpc>
              <a:defRPr/>
            </a:pPr>
            <a:endParaRPr lang="en-US" sz="2133">
              <a:solidFill>
                <a:srgbClr val="000000"/>
              </a:solidFill>
              <a:latin typeface="Rubik 3"/>
            </a:endParaRPr>
          </a:p>
        </p:txBody>
      </p:sp>
      <p:sp>
        <p:nvSpPr>
          <p:cNvPr id="8" name="Title 1">
            <a:extLst>
              <a:ext uri="{FF2B5EF4-FFF2-40B4-BE49-F238E27FC236}">
                <a16:creationId xmlns:a16="http://schemas.microsoft.com/office/drawing/2014/main" id="{C4E8BA7E-E123-7955-6B0F-867B00B754B3}"/>
              </a:ext>
            </a:extLst>
          </p:cNvPr>
          <p:cNvSpPr txBox="1">
            <a:spLocks/>
          </p:cNvSpPr>
          <p:nvPr/>
        </p:nvSpPr>
        <p:spPr>
          <a:xfrm>
            <a:off x="2233565" y="474299"/>
            <a:ext cx="10515600" cy="1325563"/>
          </a:xfrm>
          <a:prstGeom prst="rect">
            <a:avLst/>
          </a:prstGeom>
        </p:spPr>
        <p:txBody>
          <a:bodyPr numCol="1"/>
          <a:lstStyle>
            <a:lvl1pPr algn="ctr" defTabSz="609630" rtl="0" eaLnBrk="1" latinLnBrk="0" hangingPunct="1">
              <a:spcBef>
                <a:spcPct val="0"/>
              </a:spcBef>
              <a:buNone/>
              <a:defRPr sz="2933" kern="1200">
                <a:solidFill>
                  <a:schemeClr val="tx1"/>
                </a:solidFill>
                <a:latin typeface="+mj-lt"/>
                <a:ea typeface="+mj-ea"/>
                <a:cs typeface="+mj-cs"/>
              </a:defRPr>
            </a:lvl1pPr>
          </a:lstStyle>
          <a:p>
            <a:endParaRPr lang="en-GB" altLang="en-GB"/>
          </a:p>
        </p:txBody>
      </p:sp>
      <p:sp>
        <p:nvSpPr>
          <p:cNvPr id="9" name="Content Placeholder 2">
            <a:extLst>
              <a:ext uri="{FF2B5EF4-FFF2-40B4-BE49-F238E27FC236}">
                <a16:creationId xmlns:a16="http://schemas.microsoft.com/office/drawing/2014/main" id="{346D8B44-F7C0-9A8D-8113-6B0762D0512B}"/>
              </a:ext>
            </a:extLst>
          </p:cNvPr>
          <p:cNvSpPr txBox="1">
            <a:spLocks/>
          </p:cNvSpPr>
          <p:nvPr/>
        </p:nvSpPr>
        <p:spPr>
          <a:xfrm>
            <a:off x="2233565" y="2111262"/>
            <a:ext cx="9653337" cy="4351338"/>
          </a:xfrm>
          <a:prstGeom prst="rect">
            <a:avLst/>
          </a:prstGeom>
        </p:spPr>
        <p:txBody>
          <a:bodyPr numCol="1">
            <a:norm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spcBef>
                <a:spcPts val="1200"/>
              </a:spcBef>
            </a:pPr>
            <a:endParaRPr lang="en-GB" altLang="en-GB" sz="2800" u="sng"/>
          </a:p>
        </p:txBody>
      </p:sp>
      <p:sp>
        <p:nvSpPr>
          <p:cNvPr id="11" name="Content Placeholder 2">
            <a:extLst>
              <a:ext uri="{FF2B5EF4-FFF2-40B4-BE49-F238E27FC236}">
                <a16:creationId xmlns:a16="http://schemas.microsoft.com/office/drawing/2014/main" id="{0E75258E-B7EA-0214-75FF-772DF4F338B1}"/>
              </a:ext>
            </a:extLst>
          </p:cNvPr>
          <p:cNvSpPr txBox="1">
            <a:spLocks/>
          </p:cNvSpPr>
          <p:nvPr/>
        </p:nvSpPr>
        <p:spPr>
          <a:xfrm>
            <a:off x="2800350" y="1650172"/>
            <a:ext cx="8896350" cy="461090"/>
          </a:xfrm>
          <a:prstGeom prst="rect">
            <a:avLst/>
          </a:prstGeom>
        </p:spPr>
        <p:txBody>
          <a:bodyPr lIns="91440" tIns="45720" rIns="91440" bIns="45720" numCol="1" anchor="t">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228600" indent="-228600"/>
            <a:r>
              <a:rPr lang="en-GB" altLang="en-GB" sz="2000" dirty="0">
                <a:latin typeface="Rubik 3"/>
                <a:cs typeface="Rubik"/>
              </a:rPr>
              <a:t>Our first item was to tackle Action 2 from our Young People’s Plan, Campaigning for schools to teach students about SEND in PSHE lessons:</a:t>
            </a:r>
          </a:p>
          <a:p>
            <a:pPr marL="228600" indent="-228600"/>
            <a:endParaRPr lang="en-GB" altLang="en-GB" sz="2000" dirty="0">
              <a:latin typeface="Rubik 3"/>
              <a:cs typeface="Rubik"/>
            </a:endParaRPr>
          </a:p>
          <a:p>
            <a:pPr marL="228600" indent="-228600"/>
            <a:endParaRPr lang="en-GB" altLang="en-GB" sz="2000" dirty="0">
              <a:latin typeface="Rubik 3"/>
              <a:cs typeface="Rubik"/>
            </a:endParaRPr>
          </a:p>
          <a:p>
            <a:pPr marL="228600" indent="-228600"/>
            <a:endParaRPr lang="en-GB" altLang="en-GB" sz="2000" dirty="0">
              <a:latin typeface="Rubik 3"/>
              <a:cs typeface="Rubik"/>
            </a:endParaRPr>
          </a:p>
          <a:p>
            <a:pPr marL="228600" indent="-228600"/>
            <a:endParaRPr lang="en-GB" altLang="en-GB" sz="2000" dirty="0">
              <a:latin typeface="Rubik 3"/>
              <a:cs typeface="Rubik"/>
            </a:endParaRPr>
          </a:p>
          <a:p>
            <a:pPr marL="228600" indent="-228600"/>
            <a:endParaRPr lang="en-GB" altLang="en-GB" sz="2000" dirty="0">
              <a:latin typeface="Rubik 3"/>
              <a:cs typeface="Rubik"/>
            </a:endParaRPr>
          </a:p>
          <a:p>
            <a:pPr marL="228600" indent="-228600"/>
            <a:endParaRPr lang="en-GB" altLang="en-GB" sz="2000" dirty="0">
              <a:latin typeface="Rubik 3"/>
              <a:cs typeface="Rubik"/>
            </a:endParaRPr>
          </a:p>
          <a:p>
            <a:pPr marL="228600" indent="-228600"/>
            <a:endParaRPr lang="en-GB" altLang="en-GB" sz="2000" dirty="0">
              <a:latin typeface="Rubik 3"/>
              <a:cs typeface="Rubik"/>
            </a:endParaRPr>
          </a:p>
          <a:p>
            <a:pPr marL="228600" indent="-228600"/>
            <a:r>
              <a:rPr lang="en-GB" altLang="en-GB" sz="2000" dirty="0">
                <a:latin typeface="Rubik 3"/>
                <a:cs typeface="Rubik"/>
              </a:rPr>
              <a:t>We took part in group interviews, discussions and wrote down our thoughts on this topic</a:t>
            </a:r>
          </a:p>
          <a:p>
            <a:pPr marL="228600" indent="-228600"/>
            <a:endParaRPr lang="en-GB" altLang="en-GB" sz="2000" dirty="0">
              <a:latin typeface="Rubik 3"/>
              <a:cs typeface="Rubik"/>
            </a:endParaRPr>
          </a:p>
          <a:p>
            <a:pPr marL="228600" indent="-228600"/>
            <a:r>
              <a:rPr lang="en-GB" altLang="en-GB" sz="2000" dirty="0">
                <a:latin typeface="Rubik 3"/>
                <a:cs typeface="Rubik"/>
              </a:rPr>
              <a:t>The next few slides share our perspectives on this action</a:t>
            </a:r>
          </a:p>
        </p:txBody>
      </p:sp>
      <p:pic>
        <p:nvPicPr>
          <p:cNvPr id="13" name="Picture 12">
            <a:extLst>
              <a:ext uri="{FF2B5EF4-FFF2-40B4-BE49-F238E27FC236}">
                <a16:creationId xmlns:a16="http://schemas.microsoft.com/office/drawing/2014/main" id="{203484F0-E520-0C52-401D-E20484054281}"/>
              </a:ext>
            </a:extLst>
          </p:cNvPr>
          <p:cNvPicPr>
            <a:picLocks noChangeAspect="1"/>
          </p:cNvPicPr>
          <p:nvPr/>
        </p:nvPicPr>
        <p:blipFill rotWithShape="1">
          <a:blip r:embed="rId4"/>
          <a:srcRect r="38594"/>
          <a:stretch/>
        </p:blipFill>
        <p:spPr>
          <a:xfrm>
            <a:off x="2243920" y="2757783"/>
            <a:ext cx="9632625" cy="1854760"/>
          </a:xfrm>
          <a:prstGeom prst="rect">
            <a:avLst/>
          </a:prstGeom>
        </p:spPr>
      </p:pic>
      <p:sp>
        <p:nvSpPr>
          <p:cNvPr id="14" name="TextBox 13">
            <a:extLst>
              <a:ext uri="{FF2B5EF4-FFF2-40B4-BE49-F238E27FC236}">
                <a16:creationId xmlns:a16="http://schemas.microsoft.com/office/drawing/2014/main" id="{9C850EC2-69F6-EF6A-08CC-A50935D9D61D}"/>
              </a:ext>
            </a:extLst>
          </p:cNvPr>
          <p:cNvSpPr txBox="1"/>
          <p:nvPr/>
        </p:nvSpPr>
        <p:spPr>
          <a:xfrm>
            <a:off x="2286566" y="603250"/>
            <a:ext cx="9757045" cy="554126"/>
          </a:xfrm>
          <a:prstGeom prst="rect">
            <a:avLst/>
          </a:prstGeom>
          <a:noFill/>
        </p:spPr>
        <p:txBody>
          <a:bodyPr wrap="square">
            <a:spAutoFit/>
          </a:bodyPr>
          <a:lstStyle/>
          <a:p>
            <a:pPr defTabSz="609630">
              <a:lnSpc>
                <a:spcPct val="90000"/>
              </a:lnSpc>
              <a:spcBef>
                <a:spcPct val="0"/>
              </a:spcBef>
              <a:spcAft>
                <a:spcPts val="400"/>
              </a:spcAft>
              <a:defRPr/>
            </a:pPr>
            <a:r>
              <a:rPr lang="en-GB" sz="3334" b="1" dirty="0">
                <a:solidFill>
                  <a:srgbClr val="F79646"/>
                </a:solidFill>
                <a:latin typeface="Rubik" pitchFamily="2" charset="-79"/>
                <a:cs typeface="Rubik" pitchFamily="2" charset="-79"/>
              </a:rPr>
              <a:t>Young People’s Plan, Action 2: SEND in PSHE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5324"/>
        </a:solidFill>
        <a:effectLst/>
      </p:bgPr>
    </p:bg>
    <p:spTree>
      <p:nvGrpSpPr>
        <p:cNvPr id="1" name=""/>
        <p:cNvGrpSpPr/>
        <p:nvPr/>
      </p:nvGrpSpPr>
      <p:grpSpPr>
        <a:xfrm>
          <a:off x="0" y="0"/>
          <a:ext cx="0" cy="0"/>
          <a:chOff x="0" y="0"/>
          <a:chExt cx="0" cy="0"/>
        </a:xfrm>
      </p:grpSpPr>
      <p:grpSp>
        <p:nvGrpSpPr>
          <p:cNvPr id="2" name="Group 2"/>
          <p:cNvGrpSpPr/>
          <p:nvPr/>
        </p:nvGrpSpPr>
        <p:grpSpPr>
          <a:xfrm>
            <a:off x="1843534" y="0"/>
            <a:ext cx="10348466" cy="6858000"/>
            <a:chOff x="0" y="0"/>
            <a:chExt cx="5662723" cy="3752725"/>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dirty="0">
                <a:solidFill>
                  <a:prstClr val="black"/>
                </a:solidFill>
                <a:latin typeface="Calibri"/>
              </a:endParaRPr>
            </a:p>
          </p:txBody>
        </p:sp>
      </p:grpSp>
      <p:sp>
        <p:nvSpPr>
          <p:cNvPr id="4" name="Content Placeholder 4">
            <a:extLst>
              <a:ext uri="{FF2B5EF4-FFF2-40B4-BE49-F238E27FC236}">
                <a16:creationId xmlns:a16="http://schemas.microsoft.com/office/drawing/2014/main" id="{08855CC5-94C9-A813-C7F1-EC44827F68EC}"/>
              </a:ext>
            </a:extLst>
          </p:cNvPr>
          <p:cNvSpPr txBox="1">
            <a:spLocks/>
          </p:cNvSpPr>
          <p:nvPr/>
        </p:nvSpPr>
        <p:spPr>
          <a:xfrm>
            <a:off x="2648989" y="1805795"/>
            <a:ext cx="8993700" cy="4396972"/>
          </a:xfrm>
          <a:prstGeom prst="rect">
            <a:avLst/>
          </a:prstGeom>
        </p:spPr>
        <p:txBody>
          <a:bodyPr numCol="1">
            <a:norm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sz="2800" dirty="0"/>
          </a:p>
        </p:txBody>
      </p:sp>
      <p:pic>
        <p:nvPicPr>
          <p:cNvPr id="16" name="Picture 15">
            <a:extLst>
              <a:ext uri="{FF2B5EF4-FFF2-40B4-BE49-F238E27FC236}">
                <a16:creationId xmlns:a16="http://schemas.microsoft.com/office/drawing/2014/main" id="{C4F5E1AE-A256-5AFD-4175-B7C30A27D334}"/>
              </a:ext>
            </a:extLst>
          </p:cNvPr>
          <p:cNvPicPr>
            <a:picLocks noChangeAspect="1"/>
          </p:cNvPicPr>
          <p:nvPr/>
        </p:nvPicPr>
        <p:blipFill>
          <a:blip r:embed="rId2"/>
          <a:stretch>
            <a:fillRect/>
          </a:stretch>
        </p:blipFill>
        <p:spPr>
          <a:xfrm>
            <a:off x="4728083" y="192007"/>
            <a:ext cx="4579367" cy="6473986"/>
          </a:xfrm>
          <a:prstGeom prst="rect">
            <a:avLst/>
          </a:prstGeom>
        </p:spPr>
      </p:pic>
      <p:sp>
        <p:nvSpPr>
          <p:cNvPr id="10" name="Freeform 5">
            <a:extLst>
              <a:ext uri="{FF2B5EF4-FFF2-40B4-BE49-F238E27FC236}">
                <a16:creationId xmlns:a16="http://schemas.microsoft.com/office/drawing/2014/main" id="{E6EEE5F6-6DDF-B276-E809-1E940D85F6BC}"/>
              </a:ext>
            </a:extLst>
          </p:cNvPr>
          <p:cNvSpPr/>
          <p:nvPr/>
        </p:nvSpPr>
        <p:spPr>
          <a:xfrm>
            <a:off x="-1322717" y="4262661"/>
            <a:ext cx="3364044" cy="3364044"/>
          </a:xfrm>
          <a:custGeom>
            <a:avLst/>
            <a:gdLst/>
            <a:ahLst/>
            <a:cxnLst/>
            <a:rect l="l" t="t" r="r" b="b"/>
            <a:pathLst>
              <a:path w="5046066" h="5046066">
                <a:moveTo>
                  <a:pt x="0" y="0"/>
                </a:moveTo>
                <a:lnTo>
                  <a:pt x="5046066" y="0"/>
                </a:lnTo>
                <a:lnTo>
                  <a:pt x="5046066" y="5046065"/>
                </a:lnTo>
                <a:lnTo>
                  <a:pt x="0" y="5046065"/>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11" name="Freeform 6">
            <a:extLst>
              <a:ext uri="{FF2B5EF4-FFF2-40B4-BE49-F238E27FC236}">
                <a16:creationId xmlns:a16="http://schemas.microsoft.com/office/drawing/2014/main" id="{547A96FE-003D-0129-67A6-1404351B61BA}"/>
              </a:ext>
            </a:extLst>
          </p:cNvPr>
          <p:cNvSpPr/>
          <p:nvPr/>
        </p:nvSpPr>
        <p:spPr>
          <a:xfrm rot="10800000">
            <a:off x="-1930378" y="-1880154"/>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4"/>
            <a:stretch>
              <a:fillRect/>
            </a:stretch>
          </a:blipFill>
        </p:spPr>
        <p:txBody>
          <a:bodyPr/>
          <a:lstStyle/>
          <a:p>
            <a:pPr defTabSz="609630">
              <a:defRPr/>
            </a:pPr>
            <a:endParaRPr lang="en-GB" sz="1200" dirty="0">
              <a:solidFill>
                <a:prstClr val="black"/>
              </a:solidFill>
              <a:latin typeface="Calibri"/>
            </a:endParaRPr>
          </a:p>
        </p:txBody>
      </p:sp>
    </p:spTree>
    <p:extLst>
      <p:ext uri="{BB962C8B-B14F-4D97-AF65-F5344CB8AC3E}">
        <p14:creationId xmlns:p14="http://schemas.microsoft.com/office/powerpoint/2010/main" val="48753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EC440"/>
        </a:solidFill>
        <a:effectLst/>
      </p:bgPr>
    </p:bg>
    <p:spTree>
      <p:nvGrpSpPr>
        <p:cNvPr id="1" name=""/>
        <p:cNvGrpSpPr/>
        <p:nvPr/>
      </p:nvGrpSpPr>
      <p:grpSpPr>
        <a:xfrm>
          <a:off x="0" y="0"/>
          <a:ext cx="0" cy="0"/>
          <a:chOff x="0" y="0"/>
          <a:chExt cx="0" cy="0"/>
        </a:xfrm>
      </p:grpSpPr>
      <p:grpSp>
        <p:nvGrpSpPr>
          <p:cNvPr id="2" name="Group 2"/>
          <p:cNvGrpSpPr/>
          <p:nvPr/>
        </p:nvGrpSpPr>
        <p:grpSpPr>
          <a:xfrm>
            <a:off x="1843534" y="0"/>
            <a:ext cx="10348466" cy="6858000"/>
            <a:chOff x="0" y="0"/>
            <a:chExt cx="5662723" cy="3752725"/>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dirty="0">
                <a:solidFill>
                  <a:prstClr val="black"/>
                </a:solidFill>
                <a:latin typeface="Calibri"/>
              </a:endParaRPr>
            </a:p>
          </p:txBody>
        </p:sp>
      </p:grpSp>
      <p:sp>
        <p:nvSpPr>
          <p:cNvPr id="5" name="Freeform 5"/>
          <p:cNvSpPr/>
          <p:nvPr/>
        </p:nvSpPr>
        <p:spPr>
          <a:xfrm>
            <a:off x="712163" y="1666228"/>
            <a:ext cx="888510" cy="888510"/>
          </a:xfrm>
          <a:custGeom>
            <a:avLst/>
            <a:gdLst/>
            <a:ahLst/>
            <a:cxnLst/>
            <a:rect l="l" t="t" r="r" b="b"/>
            <a:pathLst>
              <a:path w="1332765" h="1332765">
                <a:moveTo>
                  <a:pt x="0" y="0"/>
                </a:moveTo>
                <a:lnTo>
                  <a:pt x="1332765" y="0"/>
                </a:lnTo>
                <a:lnTo>
                  <a:pt x="1332765" y="1332765"/>
                </a:lnTo>
                <a:lnTo>
                  <a:pt x="0" y="1332765"/>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6" name="Freeform 6"/>
          <p:cNvSpPr/>
          <p:nvPr/>
        </p:nvSpPr>
        <p:spPr>
          <a:xfrm>
            <a:off x="712163" y="2948437"/>
            <a:ext cx="888400" cy="888400"/>
          </a:xfrm>
          <a:custGeom>
            <a:avLst/>
            <a:gdLst/>
            <a:ahLst/>
            <a:cxnLst/>
            <a:rect l="l" t="t" r="r" b="b"/>
            <a:pathLst>
              <a:path w="1332600" h="1332600">
                <a:moveTo>
                  <a:pt x="0" y="0"/>
                </a:moveTo>
                <a:lnTo>
                  <a:pt x="1332600" y="0"/>
                </a:lnTo>
                <a:lnTo>
                  <a:pt x="1332600" y="1332601"/>
                </a:lnTo>
                <a:lnTo>
                  <a:pt x="0" y="1332601"/>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7" name="Freeform 7"/>
          <p:cNvSpPr/>
          <p:nvPr/>
        </p:nvSpPr>
        <p:spPr>
          <a:xfrm>
            <a:off x="712163" y="4128938"/>
            <a:ext cx="914763" cy="914763"/>
          </a:xfrm>
          <a:custGeom>
            <a:avLst/>
            <a:gdLst/>
            <a:ahLst/>
            <a:cxnLst/>
            <a:rect l="l" t="t" r="r" b="b"/>
            <a:pathLst>
              <a:path w="1372144" h="1372144">
                <a:moveTo>
                  <a:pt x="0" y="0"/>
                </a:moveTo>
                <a:lnTo>
                  <a:pt x="1372144" y="0"/>
                </a:lnTo>
                <a:lnTo>
                  <a:pt x="1372144" y="1372144"/>
                </a:lnTo>
                <a:lnTo>
                  <a:pt x="0" y="1372144"/>
                </a:lnTo>
                <a:lnTo>
                  <a:pt x="0" y="0"/>
                </a:lnTo>
                <a:close/>
              </a:path>
            </a:pathLst>
          </a:custGeom>
          <a:blipFill>
            <a:blip r:embed="rId4"/>
            <a:stretch>
              <a:fillRect/>
            </a:stretch>
          </a:blipFill>
        </p:spPr>
        <p:txBody>
          <a:bodyPr/>
          <a:lstStyle/>
          <a:p>
            <a:pPr defTabSz="609630">
              <a:defRPr/>
            </a:pPr>
            <a:endParaRPr lang="en-GB" sz="1200" dirty="0">
              <a:solidFill>
                <a:prstClr val="black"/>
              </a:solidFill>
              <a:latin typeface="Calibri"/>
            </a:endParaRPr>
          </a:p>
        </p:txBody>
      </p:sp>
      <p:sp>
        <p:nvSpPr>
          <p:cNvPr id="8" name="Freeform 8"/>
          <p:cNvSpPr/>
          <p:nvPr/>
        </p:nvSpPr>
        <p:spPr>
          <a:xfrm>
            <a:off x="722340" y="5361201"/>
            <a:ext cx="894408" cy="894408"/>
          </a:xfrm>
          <a:custGeom>
            <a:avLst/>
            <a:gdLst/>
            <a:ahLst/>
            <a:cxnLst/>
            <a:rect l="l" t="t" r="r" b="b"/>
            <a:pathLst>
              <a:path w="1341612" h="1341612">
                <a:moveTo>
                  <a:pt x="0" y="0"/>
                </a:moveTo>
                <a:lnTo>
                  <a:pt x="1341612" y="0"/>
                </a:lnTo>
                <a:lnTo>
                  <a:pt x="1341612" y="1341612"/>
                </a:lnTo>
                <a:lnTo>
                  <a:pt x="0" y="1341612"/>
                </a:lnTo>
                <a:lnTo>
                  <a:pt x="0" y="0"/>
                </a:lnTo>
                <a:close/>
              </a:path>
            </a:pathLst>
          </a:custGeom>
          <a:blipFill>
            <a:blip r:embed="rId5"/>
            <a:stretch>
              <a:fillRect/>
            </a:stretch>
          </a:blipFill>
        </p:spPr>
        <p:txBody>
          <a:bodyPr/>
          <a:lstStyle/>
          <a:p>
            <a:pPr defTabSz="609630">
              <a:defRPr/>
            </a:pPr>
            <a:endParaRPr lang="en-GB" sz="1200" dirty="0">
              <a:solidFill>
                <a:prstClr val="black"/>
              </a:solidFill>
              <a:latin typeface="Calibri"/>
            </a:endParaRPr>
          </a:p>
        </p:txBody>
      </p:sp>
      <p:sp>
        <p:nvSpPr>
          <p:cNvPr id="4" name="Content Placeholder 4">
            <a:extLst>
              <a:ext uri="{FF2B5EF4-FFF2-40B4-BE49-F238E27FC236}">
                <a16:creationId xmlns:a16="http://schemas.microsoft.com/office/drawing/2014/main" id="{08855CC5-94C9-A813-C7F1-EC44827F68EC}"/>
              </a:ext>
            </a:extLst>
          </p:cNvPr>
          <p:cNvSpPr txBox="1">
            <a:spLocks/>
          </p:cNvSpPr>
          <p:nvPr/>
        </p:nvSpPr>
        <p:spPr>
          <a:xfrm>
            <a:off x="2648989" y="1805795"/>
            <a:ext cx="8993700" cy="4396972"/>
          </a:xfrm>
          <a:prstGeom prst="rect">
            <a:avLst/>
          </a:prstGeom>
        </p:spPr>
        <p:txBody>
          <a:bodyPr numCol="1">
            <a:norm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sz="2800" dirty="0"/>
          </a:p>
        </p:txBody>
      </p:sp>
      <p:sp>
        <p:nvSpPr>
          <p:cNvPr id="9" name="Content Placeholder 2">
            <a:extLst>
              <a:ext uri="{FF2B5EF4-FFF2-40B4-BE49-F238E27FC236}">
                <a16:creationId xmlns:a16="http://schemas.microsoft.com/office/drawing/2014/main" id="{A1E7C56A-1763-03B3-C480-D8E8FB2B3CF2}"/>
              </a:ext>
            </a:extLst>
          </p:cNvPr>
          <p:cNvSpPr txBox="1">
            <a:spLocks/>
          </p:cNvSpPr>
          <p:nvPr/>
        </p:nvSpPr>
        <p:spPr>
          <a:xfrm>
            <a:off x="2472585" y="2078380"/>
            <a:ext cx="9170104" cy="4351338"/>
          </a:xfrm>
          <a:prstGeom prst="rect">
            <a:avLst/>
          </a:prstGeom>
        </p:spPr>
        <p:txBody>
          <a:bodyPr lIns="91440" tIns="45720" rIns="91440" bIns="45720" numCol="1" anchor="t">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228600" indent="-228600"/>
            <a:r>
              <a:rPr lang="en-GB" altLang="en-GB" sz="2400" dirty="0">
                <a:latin typeface="Rubik 3"/>
                <a:cs typeface="Rubik"/>
              </a:rPr>
              <a:t>“We’ve never been taught about SEND in school</a:t>
            </a:r>
          </a:p>
          <a:p>
            <a:pPr marL="228600" indent="-228600"/>
            <a:endParaRPr lang="en-GB" altLang="en-GB" sz="2400" dirty="0">
              <a:latin typeface="Rubik 3"/>
              <a:cs typeface="Rubik"/>
            </a:endParaRPr>
          </a:p>
          <a:p>
            <a:pPr marL="228600" indent="-228600"/>
            <a:r>
              <a:rPr lang="en-GB" altLang="en-GB" sz="2400" dirty="0">
                <a:latin typeface="Rubik 3"/>
                <a:cs typeface="Rubik"/>
              </a:rPr>
              <a:t>It’s nice to have positive examples of people with SEND on posters, but they are never celebrated or talked about. If it is talked about its always sporting achievements and nothing else</a:t>
            </a:r>
          </a:p>
          <a:p>
            <a:pPr marL="0" indent="0">
              <a:buNone/>
            </a:pPr>
            <a:endParaRPr lang="en-GB" altLang="en-GB" sz="2400" dirty="0">
              <a:latin typeface="Rubik 3"/>
              <a:cs typeface="Rubik"/>
            </a:endParaRPr>
          </a:p>
          <a:p>
            <a:pPr marL="228600" indent="-228600"/>
            <a:r>
              <a:rPr lang="en-GB" altLang="en-GB" sz="2400" dirty="0">
                <a:latin typeface="Rubik 3"/>
                <a:cs typeface="Rubik"/>
              </a:rPr>
              <a:t>‘You either run marathons or you don’t count’</a:t>
            </a:r>
          </a:p>
          <a:p>
            <a:pPr marL="228600" indent="-228600"/>
            <a:endParaRPr lang="en-GB" altLang="en-GB" sz="2400" dirty="0">
              <a:latin typeface="Rubik 3"/>
              <a:cs typeface="Rubik"/>
            </a:endParaRPr>
          </a:p>
          <a:p>
            <a:pPr marL="228600" indent="-228600"/>
            <a:r>
              <a:rPr lang="en-GB" altLang="en-GB" sz="2400" dirty="0">
                <a:latin typeface="Rubik 3"/>
                <a:cs typeface="Rubik"/>
              </a:rPr>
              <a:t>Why are these kinds of posters only outside learning </a:t>
            </a:r>
          </a:p>
          <a:p>
            <a:pPr marL="0" indent="0">
              <a:buNone/>
            </a:pPr>
            <a:r>
              <a:rPr lang="en-GB" altLang="en-GB" sz="2400" dirty="0">
                <a:latin typeface="Rubik 3"/>
                <a:cs typeface="Rubik"/>
              </a:rPr>
              <a:t>    support? It shows how understanding of SEND is not </a:t>
            </a:r>
          </a:p>
          <a:p>
            <a:pPr marL="0" indent="0">
              <a:buNone/>
            </a:pPr>
            <a:r>
              <a:rPr lang="en-GB" altLang="en-GB" sz="2400" dirty="0">
                <a:latin typeface="Rubik 3"/>
                <a:cs typeface="Rubik"/>
              </a:rPr>
              <a:t>    embedded</a:t>
            </a:r>
          </a:p>
          <a:p>
            <a:pPr marL="228600" indent="-228600"/>
            <a:endParaRPr lang="en-GB" altLang="en-GB" sz="2400" dirty="0">
              <a:latin typeface="Rubik 3"/>
              <a:cs typeface="Rubik"/>
            </a:endParaRPr>
          </a:p>
        </p:txBody>
      </p:sp>
      <p:pic>
        <p:nvPicPr>
          <p:cNvPr id="16" name="Picture 15">
            <a:extLst>
              <a:ext uri="{FF2B5EF4-FFF2-40B4-BE49-F238E27FC236}">
                <a16:creationId xmlns:a16="http://schemas.microsoft.com/office/drawing/2014/main" id="{C4F5E1AE-A256-5AFD-4175-B7C30A27D334}"/>
              </a:ext>
            </a:extLst>
          </p:cNvPr>
          <p:cNvPicPr>
            <a:picLocks noChangeAspect="1"/>
          </p:cNvPicPr>
          <p:nvPr/>
        </p:nvPicPr>
        <p:blipFill>
          <a:blip r:embed="rId6"/>
          <a:stretch>
            <a:fillRect/>
          </a:stretch>
        </p:blipFill>
        <p:spPr>
          <a:xfrm>
            <a:off x="10067961" y="4128938"/>
            <a:ext cx="1817589" cy="2569579"/>
          </a:xfrm>
          <a:prstGeom prst="rect">
            <a:avLst/>
          </a:prstGeom>
        </p:spPr>
      </p:pic>
      <p:sp>
        <p:nvSpPr>
          <p:cNvPr id="17" name="TextBox 16">
            <a:extLst>
              <a:ext uri="{FF2B5EF4-FFF2-40B4-BE49-F238E27FC236}">
                <a16:creationId xmlns:a16="http://schemas.microsoft.com/office/drawing/2014/main" id="{09D388C7-2057-E407-4EFB-F1FC06265A4B}"/>
              </a:ext>
            </a:extLst>
          </p:cNvPr>
          <p:cNvSpPr txBox="1"/>
          <p:nvPr/>
        </p:nvSpPr>
        <p:spPr>
          <a:xfrm>
            <a:off x="2286566" y="603250"/>
            <a:ext cx="9757045" cy="1015919"/>
          </a:xfrm>
          <a:prstGeom prst="rect">
            <a:avLst/>
          </a:prstGeom>
          <a:noFill/>
        </p:spPr>
        <p:txBody>
          <a:bodyPr wrap="square">
            <a:spAutoFit/>
          </a:bodyPr>
          <a:lstStyle/>
          <a:p>
            <a:pPr defTabSz="609630">
              <a:lnSpc>
                <a:spcPct val="90000"/>
              </a:lnSpc>
              <a:spcBef>
                <a:spcPct val="0"/>
              </a:spcBef>
              <a:spcAft>
                <a:spcPts val="400"/>
              </a:spcAft>
              <a:defRPr/>
            </a:pPr>
            <a:r>
              <a:rPr lang="en-GB" sz="3334" b="1" dirty="0">
                <a:solidFill>
                  <a:srgbClr val="F79646"/>
                </a:solidFill>
                <a:latin typeface="Rubik" pitchFamily="2" charset="-79"/>
                <a:cs typeface="Rubik" pitchFamily="2" charset="-79"/>
              </a:rPr>
              <a:t>Our experiences of SEND being taught in school</a:t>
            </a:r>
          </a:p>
        </p:txBody>
      </p:sp>
    </p:spTree>
    <p:extLst>
      <p:ext uri="{BB962C8B-B14F-4D97-AF65-F5344CB8AC3E}">
        <p14:creationId xmlns:p14="http://schemas.microsoft.com/office/powerpoint/2010/main" val="114526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3B9DA"/>
        </a:solidFill>
        <a:effectLst/>
      </p:bgPr>
    </p:bg>
    <p:spTree>
      <p:nvGrpSpPr>
        <p:cNvPr id="1" name=""/>
        <p:cNvGrpSpPr/>
        <p:nvPr/>
      </p:nvGrpSpPr>
      <p:grpSpPr>
        <a:xfrm>
          <a:off x="0" y="0"/>
          <a:ext cx="0" cy="0"/>
          <a:chOff x="0" y="0"/>
          <a:chExt cx="0" cy="0"/>
        </a:xfrm>
      </p:grpSpPr>
      <p:grpSp>
        <p:nvGrpSpPr>
          <p:cNvPr id="2" name="Group 2"/>
          <p:cNvGrpSpPr/>
          <p:nvPr/>
        </p:nvGrpSpPr>
        <p:grpSpPr>
          <a:xfrm>
            <a:off x="1843535" y="-2"/>
            <a:ext cx="10348465" cy="6858002"/>
            <a:chOff x="0" y="0"/>
            <a:chExt cx="5662723" cy="3752726"/>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endParaRPr lang="en-GB" sz="1200" dirty="0">
                <a:solidFill>
                  <a:prstClr val="black"/>
                </a:solidFill>
                <a:latin typeface="Calibri"/>
              </a:endParaRPr>
            </a:p>
          </p:txBody>
        </p:sp>
      </p:grpSp>
      <p:sp>
        <p:nvSpPr>
          <p:cNvPr id="4" name="Freeform 4"/>
          <p:cNvSpPr/>
          <p:nvPr/>
        </p:nvSpPr>
        <p:spPr>
          <a:xfrm rot="-10800000" flipH="1">
            <a:off x="-1764834" y="-957174"/>
            <a:ext cx="4579366" cy="3664966"/>
          </a:xfrm>
          <a:custGeom>
            <a:avLst/>
            <a:gdLst/>
            <a:ahLst/>
            <a:cxnLst/>
            <a:rect l="l" t="t" r="r" b="b"/>
            <a:pathLst>
              <a:path w="6869049" h="6869049">
                <a:moveTo>
                  <a:pt x="6869049" y="0"/>
                </a:moveTo>
                <a:lnTo>
                  <a:pt x="0" y="0"/>
                </a:lnTo>
                <a:lnTo>
                  <a:pt x="0" y="6869049"/>
                </a:lnTo>
                <a:lnTo>
                  <a:pt x="6869049" y="6869049"/>
                </a:lnTo>
                <a:lnTo>
                  <a:pt x="6869049" y="0"/>
                </a:lnTo>
                <a:close/>
              </a:path>
            </a:pathLst>
          </a:custGeom>
          <a:blipFill>
            <a:blip r:embed="rId2"/>
            <a:stretch>
              <a:fillRect/>
            </a:stretch>
          </a:blipFill>
        </p:spPr>
        <p:txBody>
          <a:bodyPr/>
          <a:lstStyle/>
          <a:p>
            <a:pPr defTabSz="609630"/>
            <a:endParaRPr lang="en-GB" sz="1200" dirty="0">
              <a:solidFill>
                <a:prstClr val="black"/>
              </a:solidFill>
              <a:latin typeface="Calibri"/>
            </a:endParaRPr>
          </a:p>
        </p:txBody>
      </p:sp>
      <p:sp>
        <p:nvSpPr>
          <p:cNvPr id="5" name="Freeform 5"/>
          <p:cNvSpPr/>
          <p:nvPr/>
        </p:nvSpPr>
        <p:spPr>
          <a:xfrm rot="1021551">
            <a:off x="-1839731" y="4193280"/>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3"/>
            <a:stretch>
              <a:fillRect/>
            </a:stretch>
          </a:blipFill>
        </p:spPr>
        <p:txBody>
          <a:bodyPr/>
          <a:lstStyle/>
          <a:p>
            <a:pPr defTabSz="609630"/>
            <a:endParaRPr lang="en-GB" sz="1200" dirty="0">
              <a:solidFill>
                <a:prstClr val="black"/>
              </a:solidFill>
              <a:latin typeface="Calibri"/>
            </a:endParaRPr>
          </a:p>
        </p:txBody>
      </p:sp>
      <p:sp>
        <p:nvSpPr>
          <p:cNvPr id="10" name="Content Placeholder 2">
            <a:extLst>
              <a:ext uri="{FF2B5EF4-FFF2-40B4-BE49-F238E27FC236}">
                <a16:creationId xmlns:a16="http://schemas.microsoft.com/office/drawing/2014/main" id="{F7F1D7A4-3D27-38B1-A8C5-6603636B51CD}"/>
              </a:ext>
            </a:extLst>
          </p:cNvPr>
          <p:cNvSpPr txBox="1">
            <a:spLocks/>
          </p:cNvSpPr>
          <p:nvPr/>
        </p:nvSpPr>
        <p:spPr>
          <a:xfrm>
            <a:off x="2233565" y="2111262"/>
            <a:ext cx="9653337"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spcBef>
                <a:spcPts val="1200"/>
              </a:spcBef>
            </a:pPr>
            <a:endParaRPr lang="en-GB" altLang="en-GB" sz="2800" dirty="0"/>
          </a:p>
        </p:txBody>
      </p:sp>
      <p:sp>
        <p:nvSpPr>
          <p:cNvPr id="7" name="Content Placeholder 2">
            <a:extLst>
              <a:ext uri="{FF2B5EF4-FFF2-40B4-BE49-F238E27FC236}">
                <a16:creationId xmlns:a16="http://schemas.microsoft.com/office/drawing/2014/main" id="{B162FAA4-E1DB-145A-EEAD-45F18A00F6C2}"/>
              </a:ext>
            </a:extLst>
          </p:cNvPr>
          <p:cNvSpPr txBox="1">
            <a:spLocks/>
          </p:cNvSpPr>
          <p:nvPr/>
        </p:nvSpPr>
        <p:spPr>
          <a:xfrm>
            <a:off x="2472585" y="2078380"/>
            <a:ext cx="9170104" cy="4351338"/>
          </a:xfrm>
          <a:prstGeom prst="rect">
            <a:avLst/>
          </a:prstGeom>
        </p:spPr>
        <p:txBody>
          <a:bodyPr lIns="91440" tIns="45720" rIns="91440" bIns="45720" numCol="1" anchor="t">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228600" indent="-228600"/>
            <a:r>
              <a:rPr lang="en-GB" altLang="en-GB" sz="2400" dirty="0">
                <a:latin typeface="Rubik 3"/>
                <a:cs typeface="Rubik"/>
              </a:rPr>
              <a:t>“We’re just hoping for one PSHE lesson on SEND, and maybe one day other lessons (in PSHE and beyond) will factor in the SEND perspective</a:t>
            </a:r>
          </a:p>
          <a:p>
            <a:pPr marL="228600" indent="-228600"/>
            <a:endParaRPr lang="en-GB" altLang="en-GB" sz="2400" dirty="0">
              <a:latin typeface="Rubik 3"/>
              <a:cs typeface="Rubik"/>
            </a:endParaRPr>
          </a:p>
          <a:p>
            <a:pPr marL="228600" indent="-228600"/>
            <a:r>
              <a:rPr lang="en-GB" altLang="en-GB" sz="2400" dirty="0">
                <a:latin typeface="Rubik 3"/>
                <a:cs typeface="Rubik"/>
              </a:rPr>
              <a:t>We had a one-off assembly but it wasn’t really about SEND it was more about resilience, disabled role models and sport.</a:t>
            </a:r>
          </a:p>
          <a:p>
            <a:pPr marL="228600" indent="-228600"/>
            <a:endParaRPr lang="en-GB" altLang="en-GB" sz="2400" dirty="0">
              <a:latin typeface="Rubik 3"/>
              <a:cs typeface="Rubik"/>
            </a:endParaRPr>
          </a:p>
          <a:p>
            <a:pPr marL="228600" indent="-228600"/>
            <a:r>
              <a:rPr lang="en-GB" altLang="en-GB" sz="2400" dirty="0">
                <a:latin typeface="Rubik 3"/>
                <a:cs typeface="Rubik"/>
              </a:rPr>
              <a:t>We just want kids to know not to use the ‘R’ word at </a:t>
            </a:r>
          </a:p>
          <a:p>
            <a:pPr marL="0" indent="0">
              <a:buNone/>
            </a:pPr>
            <a:r>
              <a:rPr lang="en-GB" altLang="en-GB" sz="2400" dirty="0">
                <a:latin typeface="Rubik 3"/>
                <a:cs typeface="Rubik"/>
              </a:rPr>
              <a:t>    school, and education on why, including teachers pulling </a:t>
            </a:r>
          </a:p>
          <a:p>
            <a:pPr marL="0" indent="0">
              <a:buNone/>
            </a:pPr>
            <a:r>
              <a:rPr lang="en-GB" altLang="en-GB" sz="2400" dirty="0">
                <a:latin typeface="Rubik 3"/>
                <a:cs typeface="Rubik"/>
              </a:rPr>
              <a:t>    up people when they use it.</a:t>
            </a:r>
          </a:p>
          <a:p>
            <a:pPr marL="228600" indent="-228600"/>
            <a:endParaRPr lang="en-GB" altLang="en-GB" sz="2400" dirty="0">
              <a:latin typeface="Rubik 3"/>
              <a:cs typeface="Rubik"/>
            </a:endParaRPr>
          </a:p>
          <a:p>
            <a:pPr marL="228600" indent="-228600"/>
            <a:endParaRPr lang="en-GB" altLang="en-GB" sz="2400" dirty="0">
              <a:latin typeface="Rubik 3"/>
              <a:cs typeface="Rubik"/>
            </a:endParaRPr>
          </a:p>
          <a:p>
            <a:pPr marL="228600" indent="-228600"/>
            <a:endParaRPr lang="en-GB" altLang="en-GB" sz="2400" dirty="0">
              <a:latin typeface="Rubik 3"/>
              <a:cs typeface="Rubik"/>
            </a:endParaRPr>
          </a:p>
        </p:txBody>
      </p:sp>
      <p:pic>
        <p:nvPicPr>
          <p:cNvPr id="8" name="Picture 7">
            <a:extLst>
              <a:ext uri="{FF2B5EF4-FFF2-40B4-BE49-F238E27FC236}">
                <a16:creationId xmlns:a16="http://schemas.microsoft.com/office/drawing/2014/main" id="{36DEAC8C-438C-77A4-C464-29A39E653D07}"/>
              </a:ext>
            </a:extLst>
          </p:cNvPr>
          <p:cNvPicPr>
            <a:picLocks noChangeAspect="1"/>
          </p:cNvPicPr>
          <p:nvPr/>
        </p:nvPicPr>
        <p:blipFill>
          <a:blip r:embed="rId4"/>
          <a:stretch>
            <a:fillRect/>
          </a:stretch>
        </p:blipFill>
        <p:spPr>
          <a:xfrm>
            <a:off x="10067961" y="4128938"/>
            <a:ext cx="1817589" cy="2569579"/>
          </a:xfrm>
          <a:prstGeom prst="rect">
            <a:avLst/>
          </a:prstGeom>
        </p:spPr>
      </p:pic>
      <p:sp>
        <p:nvSpPr>
          <p:cNvPr id="11" name="TextBox 10">
            <a:extLst>
              <a:ext uri="{FF2B5EF4-FFF2-40B4-BE49-F238E27FC236}">
                <a16:creationId xmlns:a16="http://schemas.microsoft.com/office/drawing/2014/main" id="{87270466-E575-7E56-7290-7F16DA12FBC9}"/>
              </a:ext>
            </a:extLst>
          </p:cNvPr>
          <p:cNvSpPr txBox="1"/>
          <p:nvPr/>
        </p:nvSpPr>
        <p:spPr>
          <a:xfrm>
            <a:off x="2286566" y="603250"/>
            <a:ext cx="9757045" cy="1015919"/>
          </a:xfrm>
          <a:prstGeom prst="rect">
            <a:avLst/>
          </a:prstGeom>
          <a:noFill/>
        </p:spPr>
        <p:txBody>
          <a:bodyPr wrap="square">
            <a:spAutoFit/>
          </a:bodyPr>
          <a:lstStyle/>
          <a:p>
            <a:pPr defTabSz="609630">
              <a:lnSpc>
                <a:spcPct val="90000"/>
              </a:lnSpc>
              <a:spcBef>
                <a:spcPct val="0"/>
              </a:spcBef>
              <a:spcAft>
                <a:spcPts val="400"/>
              </a:spcAft>
              <a:defRPr/>
            </a:pPr>
            <a:r>
              <a:rPr lang="en-GB" sz="3334" b="1" dirty="0">
                <a:solidFill>
                  <a:srgbClr val="F79646"/>
                </a:solidFill>
                <a:latin typeface="Rubik" pitchFamily="2" charset="-79"/>
                <a:cs typeface="Rubik" pitchFamily="2" charset="-79"/>
              </a:rPr>
              <a:t>Our experiences of SEND being taught in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5324"/>
        </a:solidFill>
        <a:effectLst/>
      </p:bgPr>
    </p:bg>
    <p:spTree>
      <p:nvGrpSpPr>
        <p:cNvPr id="1" name=""/>
        <p:cNvGrpSpPr/>
        <p:nvPr/>
      </p:nvGrpSpPr>
      <p:grpSpPr>
        <a:xfrm>
          <a:off x="0" y="0"/>
          <a:ext cx="0" cy="0"/>
          <a:chOff x="0" y="0"/>
          <a:chExt cx="0" cy="0"/>
        </a:xfrm>
      </p:grpSpPr>
      <p:grpSp>
        <p:nvGrpSpPr>
          <p:cNvPr id="2" name="Group 2"/>
          <p:cNvGrpSpPr/>
          <p:nvPr/>
        </p:nvGrpSpPr>
        <p:grpSpPr>
          <a:xfrm>
            <a:off x="1843534" y="0"/>
            <a:ext cx="10348466" cy="6858000"/>
            <a:chOff x="0" y="0"/>
            <a:chExt cx="5662723" cy="3752725"/>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dirty="0">
                <a:solidFill>
                  <a:prstClr val="black"/>
                </a:solidFill>
                <a:latin typeface="Calibri"/>
              </a:endParaRPr>
            </a:p>
          </p:txBody>
        </p:sp>
      </p:grpSp>
      <p:sp>
        <p:nvSpPr>
          <p:cNvPr id="4" name="TextBox 4"/>
          <p:cNvSpPr txBox="1"/>
          <p:nvPr/>
        </p:nvSpPr>
        <p:spPr>
          <a:xfrm>
            <a:off x="2438400" y="1666487"/>
            <a:ext cx="9067800" cy="1870448"/>
          </a:xfrm>
          <a:prstGeom prst="rect">
            <a:avLst/>
          </a:prstGeom>
        </p:spPr>
        <p:txBody>
          <a:bodyPr wrap="square" lIns="0" tIns="0" rIns="0" bIns="0" rtlCol="0" anchor="t">
            <a:spAutoFit/>
          </a:bodyPr>
          <a:lstStyle/>
          <a:p>
            <a:pPr marL="230305" lvl="1" defTabSz="609630">
              <a:lnSpc>
                <a:spcPts val="2987"/>
              </a:lnSpc>
              <a:defRPr/>
            </a:pPr>
            <a:endParaRPr lang="en-GB" sz="2667" dirty="0">
              <a:solidFill>
                <a:srgbClr val="000000"/>
              </a:solidFill>
              <a:latin typeface="Rubik 3"/>
            </a:endParaRPr>
          </a:p>
          <a:p>
            <a:pPr marL="460610" lvl="1" indent="-230305" defTabSz="609630">
              <a:lnSpc>
                <a:spcPts val="2987"/>
              </a:lnSpc>
              <a:buFont typeface="Arial"/>
              <a:buChar char="•"/>
              <a:defRPr/>
            </a:pPr>
            <a:endParaRPr lang="en-GB" sz="2667" dirty="0">
              <a:solidFill>
                <a:srgbClr val="000000"/>
              </a:solidFill>
              <a:latin typeface="Rubik 3"/>
            </a:endParaRPr>
          </a:p>
          <a:p>
            <a:pPr marL="460610" lvl="1" indent="-230305" defTabSz="609630">
              <a:lnSpc>
                <a:spcPts val="2987"/>
              </a:lnSpc>
              <a:buFont typeface="Arial"/>
              <a:buChar char="•"/>
              <a:defRPr/>
            </a:pPr>
            <a:endParaRPr lang="en-GB" sz="2133" dirty="0">
              <a:solidFill>
                <a:srgbClr val="000000"/>
              </a:solidFill>
              <a:latin typeface="Rubik 3"/>
            </a:endParaRPr>
          </a:p>
          <a:p>
            <a:pPr marL="460610" lvl="1" indent="-230305" defTabSz="609630">
              <a:lnSpc>
                <a:spcPts val="2987"/>
              </a:lnSpc>
              <a:buFont typeface="Arial"/>
              <a:buChar char="•"/>
              <a:defRPr/>
            </a:pPr>
            <a:endParaRPr lang="en-US" sz="2133" dirty="0">
              <a:solidFill>
                <a:srgbClr val="000000"/>
              </a:solidFill>
              <a:latin typeface="Rubik 3"/>
            </a:endParaRPr>
          </a:p>
          <a:p>
            <a:pPr defTabSz="609630">
              <a:lnSpc>
                <a:spcPts val="2766"/>
              </a:lnSpc>
              <a:defRPr/>
            </a:pPr>
            <a:endParaRPr lang="en-US" sz="2133" dirty="0">
              <a:solidFill>
                <a:srgbClr val="000000"/>
              </a:solidFill>
              <a:latin typeface="Rubik 3"/>
            </a:endParaRPr>
          </a:p>
        </p:txBody>
      </p:sp>
      <p:sp>
        <p:nvSpPr>
          <p:cNvPr id="5" name="Freeform 5"/>
          <p:cNvSpPr/>
          <p:nvPr/>
        </p:nvSpPr>
        <p:spPr>
          <a:xfrm>
            <a:off x="-1322717" y="4262661"/>
            <a:ext cx="3364044" cy="3364044"/>
          </a:xfrm>
          <a:custGeom>
            <a:avLst/>
            <a:gdLst/>
            <a:ahLst/>
            <a:cxnLst/>
            <a:rect l="l" t="t" r="r" b="b"/>
            <a:pathLst>
              <a:path w="5046066" h="5046066">
                <a:moveTo>
                  <a:pt x="0" y="0"/>
                </a:moveTo>
                <a:lnTo>
                  <a:pt x="5046066" y="0"/>
                </a:lnTo>
                <a:lnTo>
                  <a:pt x="5046066" y="5046065"/>
                </a:lnTo>
                <a:lnTo>
                  <a:pt x="0" y="5046065"/>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6" name="Freeform 6"/>
          <p:cNvSpPr/>
          <p:nvPr/>
        </p:nvSpPr>
        <p:spPr>
          <a:xfrm rot="-10800000">
            <a:off x="-1930378" y="-1880154"/>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7" name="Content Placeholder 4">
            <a:extLst>
              <a:ext uri="{FF2B5EF4-FFF2-40B4-BE49-F238E27FC236}">
                <a16:creationId xmlns:a16="http://schemas.microsoft.com/office/drawing/2014/main" id="{2E090986-2328-6FED-EAC7-9CE5978C9661}"/>
              </a:ext>
            </a:extLst>
          </p:cNvPr>
          <p:cNvSpPr txBox="1">
            <a:spLocks/>
          </p:cNvSpPr>
          <p:nvPr/>
        </p:nvSpPr>
        <p:spPr>
          <a:xfrm>
            <a:off x="2540970" y="2161260"/>
            <a:ext cx="8993700" cy="4396972"/>
          </a:xfrm>
          <a:prstGeom prst="rect">
            <a:avLst/>
          </a:prstGeom>
        </p:spPr>
        <p:txBody>
          <a:bodyPr numCol="1">
            <a:norm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sz="2800" dirty="0">
              <a:highlight>
                <a:srgbClr val="FFFF00"/>
              </a:highlight>
            </a:endParaRPr>
          </a:p>
        </p:txBody>
      </p:sp>
      <p:sp>
        <p:nvSpPr>
          <p:cNvPr id="8" name="Content Placeholder 2">
            <a:extLst>
              <a:ext uri="{FF2B5EF4-FFF2-40B4-BE49-F238E27FC236}">
                <a16:creationId xmlns:a16="http://schemas.microsoft.com/office/drawing/2014/main" id="{2344203F-E618-2483-3B67-ABB432481403}"/>
              </a:ext>
            </a:extLst>
          </p:cNvPr>
          <p:cNvSpPr txBox="1">
            <a:spLocks/>
          </p:cNvSpPr>
          <p:nvPr/>
        </p:nvSpPr>
        <p:spPr>
          <a:xfrm>
            <a:off x="2472585" y="2078380"/>
            <a:ext cx="8254393" cy="4351338"/>
          </a:xfrm>
          <a:prstGeom prst="rect">
            <a:avLst/>
          </a:prstGeom>
        </p:spPr>
        <p:txBody>
          <a:bodyPr lIns="91440" tIns="45720" rIns="91440" bIns="45720" numCol="1" anchor="t">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228600" indent="-228600"/>
            <a:endParaRPr lang="en-GB" altLang="en-GB" sz="2400" dirty="0">
              <a:latin typeface="Rubik 3"/>
              <a:cs typeface="Rubik"/>
            </a:endParaRPr>
          </a:p>
        </p:txBody>
      </p:sp>
      <p:pic>
        <p:nvPicPr>
          <p:cNvPr id="9" name="Picture 8">
            <a:extLst>
              <a:ext uri="{FF2B5EF4-FFF2-40B4-BE49-F238E27FC236}">
                <a16:creationId xmlns:a16="http://schemas.microsoft.com/office/drawing/2014/main" id="{59CC53BD-6344-5654-C0F5-E150B71A106D}"/>
              </a:ext>
            </a:extLst>
          </p:cNvPr>
          <p:cNvPicPr>
            <a:picLocks noChangeAspect="1"/>
          </p:cNvPicPr>
          <p:nvPr/>
        </p:nvPicPr>
        <p:blipFill>
          <a:blip r:embed="rId4"/>
          <a:stretch>
            <a:fillRect/>
          </a:stretch>
        </p:blipFill>
        <p:spPr>
          <a:xfrm>
            <a:off x="4246097" y="45258"/>
            <a:ext cx="4707367" cy="6767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EC440"/>
        </a:solidFill>
        <a:effectLst/>
      </p:bgPr>
    </p:bg>
    <p:spTree>
      <p:nvGrpSpPr>
        <p:cNvPr id="1" name=""/>
        <p:cNvGrpSpPr/>
        <p:nvPr/>
      </p:nvGrpSpPr>
      <p:grpSpPr>
        <a:xfrm>
          <a:off x="0" y="0"/>
          <a:ext cx="0" cy="0"/>
          <a:chOff x="0" y="0"/>
          <a:chExt cx="0" cy="0"/>
        </a:xfrm>
      </p:grpSpPr>
      <p:grpSp>
        <p:nvGrpSpPr>
          <p:cNvPr id="2" name="Group 2"/>
          <p:cNvGrpSpPr/>
          <p:nvPr/>
        </p:nvGrpSpPr>
        <p:grpSpPr>
          <a:xfrm>
            <a:off x="1843534" y="0"/>
            <a:ext cx="10348466" cy="6858000"/>
            <a:chOff x="0" y="0"/>
            <a:chExt cx="5662723" cy="3752725"/>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dirty="0">
                <a:solidFill>
                  <a:prstClr val="black"/>
                </a:solidFill>
                <a:latin typeface="Calibri"/>
              </a:endParaRPr>
            </a:p>
          </p:txBody>
        </p:sp>
      </p:grpSp>
      <p:sp>
        <p:nvSpPr>
          <p:cNvPr id="5" name="Freeform 5"/>
          <p:cNvSpPr/>
          <p:nvPr/>
        </p:nvSpPr>
        <p:spPr>
          <a:xfrm>
            <a:off x="712163" y="1666228"/>
            <a:ext cx="888510" cy="888510"/>
          </a:xfrm>
          <a:custGeom>
            <a:avLst/>
            <a:gdLst/>
            <a:ahLst/>
            <a:cxnLst/>
            <a:rect l="l" t="t" r="r" b="b"/>
            <a:pathLst>
              <a:path w="1332765" h="1332765">
                <a:moveTo>
                  <a:pt x="0" y="0"/>
                </a:moveTo>
                <a:lnTo>
                  <a:pt x="1332765" y="0"/>
                </a:lnTo>
                <a:lnTo>
                  <a:pt x="1332765" y="1332765"/>
                </a:lnTo>
                <a:lnTo>
                  <a:pt x="0" y="1332765"/>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6" name="Freeform 6"/>
          <p:cNvSpPr/>
          <p:nvPr/>
        </p:nvSpPr>
        <p:spPr>
          <a:xfrm>
            <a:off x="712163" y="2948437"/>
            <a:ext cx="888400" cy="888400"/>
          </a:xfrm>
          <a:custGeom>
            <a:avLst/>
            <a:gdLst/>
            <a:ahLst/>
            <a:cxnLst/>
            <a:rect l="l" t="t" r="r" b="b"/>
            <a:pathLst>
              <a:path w="1332600" h="1332600">
                <a:moveTo>
                  <a:pt x="0" y="0"/>
                </a:moveTo>
                <a:lnTo>
                  <a:pt x="1332600" y="0"/>
                </a:lnTo>
                <a:lnTo>
                  <a:pt x="1332600" y="1332601"/>
                </a:lnTo>
                <a:lnTo>
                  <a:pt x="0" y="1332601"/>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7" name="Freeform 7"/>
          <p:cNvSpPr/>
          <p:nvPr/>
        </p:nvSpPr>
        <p:spPr>
          <a:xfrm>
            <a:off x="712163" y="4128938"/>
            <a:ext cx="914763" cy="914763"/>
          </a:xfrm>
          <a:custGeom>
            <a:avLst/>
            <a:gdLst/>
            <a:ahLst/>
            <a:cxnLst/>
            <a:rect l="l" t="t" r="r" b="b"/>
            <a:pathLst>
              <a:path w="1372144" h="1372144">
                <a:moveTo>
                  <a:pt x="0" y="0"/>
                </a:moveTo>
                <a:lnTo>
                  <a:pt x="1372144" y="0"/>
                </a:lnTo>
                <a:lnTo>
                  <a:pt x="1372144" y="1372144"/>
                </a:lnTo>
                <a:lnTo>
                  <a:pt x="0" y="1372144"/>
                </a:lnTo>
                <a:lnTo>
                  <a:pt x="0" y="0"/>
                </a:lnTo>
                <a:close/>
              </a:path>
            </a:pathLst>
          </a:custGeom>
          <a:blipFill>
            <a:blip r:embed="rId4"/>
            <a:stretch>
              <a:fillRect/>
            </a:stretch>
          </a:blipFill>
        </p:spPr>
        <p:txBody>
          <a:bodyPr/>
          <a:lstStyle/>
          <a:p>
            <a:pPr defTabSz="609630">
              <a:defRPr/>
            </a:pPr>
            <a:endParaRPr lang="en-GB" sz="1200" dirty="0">
              <a:solidFill>
                <a:prstClr val="black"/>
              </a:solidFill>
              <a:latin typeface="Calibri"/>
            </a:endParaRPr>
          </a:p>
        </p:txBody>
      </p:sp>
      <p:sp>
        <p:nvSpPr>
          <p:cNvPr id="8" name="Freeform 8"/>
          <p:cNvSpPr/>
          <p:nvPr/>
        </p:nvSpPr>
        <p:spPr>
          <a:xfrm>
            <a:off x="722340" y="5361201"/>
            <a:ext cx="894408" cy="894408"/>
          </a:xfrm>
          <a:custGeom>
            <a:avLst/>
            <a:gdLst/>
            <a:ahLst/>
            <a:cxnLst/>
            <a:rect l="l" t="t" r="r" b="b"/>
            <a:pathLst>
              <a:path w="1341612" h="1341612">
                <a:moveTo>
                  <a:pt x="0" y="0"/>
                </a:moveTo>
                <a:lnTo>
                  <a:pt x="1341612" y="0"/>
                </a:lnTo>
                <a:lnTo>
                  <a:pt x="1341612" y="1341612"/>
                </a:lnTo>
                <a:lnTo>
                  <a:pt x="0" y="1341612"/>
                </a:lnTo>
                <a:lnTo>
                  <a:pt x="0" y="0"/>
                </a:lnTo>
                <a:close/>
              </a:path>
            </a:pathLst>
          </a:custGeom>
          <a:blipFill>
            <a:blip r:embed="rId5"/>
            <a:stretch>
              <a:fillRect/>
            </a:stretch>
          </a:blipFill>
        </p:spPr>
        <p:txBody>
          <a:bodyPr/>
          <a:lstStyle/>
          <a:p>
            <a:pPr defTabSz="609630">
              <a:defRPr/>
            </a:pPr>
            <a:endParaRPr lang="en-GB" sz="1200" dirty="0">
              <a:solidFill>
                <a:prstClr val="black"/>
              </a:solidFill>
              <a:latin typeface="Calibri"/>
            </a:endParaRPr>
          </a:p>
        </p:txBody>
      </p:sp>
      <p:sp>
        <p:nvSpPr>
          <p:cNvPr id="4" name="Content Placeholder 4">
            <a:extLst>
              <a:ext uri="{FF2B5EF4-FFF2-40B4-BE49-F238E27FC236}">
                <a16:creationId xmlns:a16="http://schemas.microsoft.com/office/drawing/2014/main" id="{08855CC5-94C9-A813-C7F1-EC44827F68EC}"/>
              </a:ext>
            </a:extLst>
          </p:cNvPr>
          <p:cNvSpPr txBox="1">
            <a:spLocks/>
          </p:cNvSpPr>
          <p:nvPr/>
        </p:nvSpPr>
        <p:spPr>
          <a:xfrm>
            <a:off x="2648989" y="1805795"/>
            <a:ext cx="8993700" cy="4396972"/>
          </a:xfrm>
          <a:prstGeom prst="rect">
            <a:avLst/>
          </a:prstGeom>
        </p:spPr>
        <p:txBody>
          <a:bodyPr numCol="1">
            <a:norm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sz="2800" dirty="0"/>
          </a:p>
        </p:txBody>
      </p:sp>
      <p:sp>
        <p:nvSpPr>
          <p:cNvPr id="29" name="Content Placeholder 2">
            <a:extLst>
              <a:ext uri="{FF2B5EF4-FFF2-40B4-BE49-F238E27FC236}">
                <a16:creationId xmlns:a16="http://schemas.microsoft.com/office/drawing/2014/main" id="{4C15225D-4303-2DB9-C765-46D43E44EEEC}"/>
              </a:ext>
            </a:extLst>
          </p:cNvPr>
          <p:cNvSpPr txBox="1">
            <a:spLocks/>
          </p:cNvSpPr>
          <p:nvPr/>
        </p:nvSpPr>
        <p:spPr>
          <a:xfrm>
            <a:off x="2081302" y="5300876"/>
            <a:ext cx="5114359" cy="970831"/>
          </a:xfrm>
          <a:prstGeom prst="rect">
            <a:avLst/>
          </a:prstGeom>
        </p:spPr>
        <p:txBody>
          <a:bodyPr lIns="91440" tIns="45720" rIns="91440" bIns="45720" numCol="1" anchor="t">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endParaRPr lang="en-GB" altLang="en-GB" sz="1600" dirty="0">
              <a:latin typeface="Rubik 3"/>
              <a:cs typeface="Rubik"/>
            </a:endParaRPr>
          </a:p>
        </p:txBody>
      </p:sp>
      <p:sp>
        <p:nvSpPr>
          <p:cNvPr id="12" name="Content Placeholder 2">
            <a:extLst>
              <a:ext uri="{FF2B5EF4-FFF2-40B4-BE49-F238E27FC236}">
                <a16:creationId xmlns:a16="http://schemas.microsoft.com/office/drawing/2014/main" id="{E8C24630-9700-8774-618A-AC9B345FC19E}"/>
              </a:ext>
            </a:extLst>
          </p:cNvPr>
          <p:cNvSpPr txBox="1">
            <a:spLocks/>
          </p:cNvSpPr>
          <p:nvPr/>
        </p:nvSpPr>
        <p:spPr>
          <a:xfrm>
            <a:off x="2472585" y="2078380"/>
            <a:ext cx="9251883" cy="4351338"/>
          </a:xfrm>
          <a:prstGeom prst="rect">
            <a:avLst/>
          </a:prstGeom>
        </p:spPr>
        <p:txBody>
          <a:bodyPr lIns="91440" tIns="45720" rIns="91440" bIns="45720" numCol="1" anchor="t">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228600" indent="-228600"/>
            <a:endParaRPr lang="en-GB" altLang="en-GB" sz="2400" dirty="0">
              <a:latin typeface="Rubik 3"/>
              <a:cs typeface="Rubik"/>
            </a:endParaRPr>
          </a:p>
        </p:txBody>
      </p:sp>
      <p:sp>
        <p:nvSpPr>
          <p:cNvPr id="13" name="Content Placeholder 2">
            <a:extLst>
              <a:ext uri="{FF2B5EF4-FFF2-40B4-BE49-F238E27FC236}">
                <a16:creationId xmlns:a16="http://schemas.microsoft.com/office/drawing/2014/main" id="{61837037-580E-FFC5-6816-E26A2BA8E83B}"/>
              </a:ext>
            </a:extLst>
          </p:cNvPr>
          <p:cNvSpPr txBox="1">
            <a:spLocks/>
          </p:cNvSpPr>
          <p:nvPr/>
        </p:nvSpPr>
        <p:spPr>
          <a:xfrm>
            <a:off x="2539146" y="1578844"/>
            <a:ext cx="9251883" cy="4351338"/>
          </a:xfrm>
          <a:prstGeom prst="rect">
            <a:avLst/>
          </a:prstGeom>
        </p:spPr>
        <p:txBody>
          <a:bodyPr lIns="91440" tIns="45720" rIns="91440" bIns="45720" numCol="1" anchor="t">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228600" indent="-228600"/>
            <a:r>
              <a:rPr lang="en-GB" altLang="en-GB" sz="2400" dirty="0">
                <a:latin typeface="Rubik 3"/>
                <a:cs typeface="Rubik"/>
              </a:rPr>
              <a:t>It would give us the right to exist, allowing you to be you</a:t>
            </a:r>
          </a:p>
          <a:p>
            <a:pPr marL="0" indent="0">
              <a:buNone/>
            </a:pPr>
            <a:endParaRPr lang="en-GB" altLang="en-GB" sz="2400" dirty="0">
              <a:latin typeface="Rubik 3"/>
              <a:cs typeface="Rubik"/>
            </a:endParaRPr>
          </a:p>
          <a:p>
            <a:pPr marL="228600" indent="-228600"/>
            <a:r>
              <a:rPr lang="en-GB" altLang="en-GB" sz="2400" dirty="0">
                <a:latin typeface="Rubik 3"/>
                <a:cs typeface="Rubik"/>
              </a:rPr>
              <a:t>This is a very impactful subject that will help so many people</a:t>
            </a:r>
          </a:p>
          <a:p>
            <a:pPr marL="228600" indent="-228600"/>
            <a:endParaRPr lang="en-GB" altLang="en-GB" sz="2400" dirty="0">
              <a:latin typeface="Rubik 3"/>
              <a:cs typeface="Rubik"/>
            </a:endParaRPr>
          </a:p>
          <a:p>
            <a:pPr marL="228600" indent="-228600"/>
            <a:r>
              <a:rPr lang="en-GB" altLang="en-GB" sz="2400" dirty="0">
                <a:latin typeface="Rubik 3"/>
                <a:cs typeface="Rubik"/>
              </a:rPr>
              <a:t>Giving people knowledge changes attitudes, my classmates might think ‘maybe I should ease up on this person’</a:t>
            </a:r>
          </a:p>
          <a:p>
            <a:pPr marL="228600" indent="-228600"/>
            <a:endParaRPr lang="en-GB" altLang="en-GB" sz="2400" dirty="0">
              <a:latin typeface="Rubik 3"/>
              <a:cs typeface="Rubik"/>
            </a:endParaRPr>
          </a:p>
          <a:p>
            <a:pPr marL="228600" indent="-228600"/>
            <a:r>
              <a:rPr lang="en-GB" altLang="en-GB" sz="2400" dirty="0">
                <a:latin typeface="Rubik 3"/>
                <a:cs typeface="Rubik"/>
              </a:rPr>
              <a:t>It could link to school values, schools can show their values by</a:t>
            </a:r>
          </a:p>
          <a:p>
            <a:pPr marL="0" indent="0">
              <a:buNone/>
            </a:pPr>
            <a:r>
              <a:rPr lang="en-GB" altLang="en-GB" sz="2400" dirty="0">
                <a:latin typeface="Rubik 3"/>
                <a:cs typeface="Rubik"/>
              </a:rPr>
              <a:t>   including this in their curriculum</a:t>
            </a:r>
          </a:p>
          <a:p>
            <a:pPr marL="0" indent="0">
              <a:buNone/>
            </a:pPr>
            <a:endParaRPr lang="en-GB" altLang="en-GB" sz="2400" dirty="0">
              <a:latin typeface="Rubik 3"/>
              <a:cs typeface="Rubik"/>
            </a:endParaRPr>
          </a:p>
          <a:p>
            <a:r>
              <a:rPr lang="en-GB" altLang="en-GB" sz="2400" dirty="0">
                <a:latin typeface="Rubik 3"/>
                <a:cs typeface="Rubik"/>
              </a:rPr>
              <a:t>It could help people get the support they need (including a </a:t>
            </a:r>
          </a:p>
          <a:p>
            <a:pPr marL="0" indent="0">
              <a:buNone/>
            </a:pPr>
            <a:r>
              <a:rPr lang="en-GB" altLang="en-GB" sz="2400" dirty="0">
                <a:latin typeface="Rubik 3"/>
                <a:cs typeface="Rubik"/>
              </a:rPr>
              <a:t>   diagnosis) at an earlier stage</a:t>
            </a:r>
          </a:p>
        </p:txBody>
      </p:sp>
      <p:sp>
        <p:nvSpPr>
          <p:cNvPr id="10" name="TextBox 9">
            <a:extLst>
              <a:ext uri="{FF2B5EF4-FFF2-40B4-BE49-F238E27FC236}">
                <a16:creationId xmlns:a16="http://schemas.microsoft.com/office/drawing/2014/main" id="{69C25BB5-7EA2-5274-4100-4C1D58B8F37F}"/>
              </a:ext>
            </a:extLst>
          </p:cNvPr>
          <p:cNvSpPr txBox="1"/>
          <p:nvPr/>
        </p:nvSpPr>
        <p:spPr>
          <a:xfrm>
            <a:off x="2286566" y="603250"/>
            <a:ext cx="9757045" cy="554126"/>
          </a:xfrm>
          <a:prstGeom prst="rect">
            <a:avLst/>
          </a:prstGeom>
          <a:noFill/>
        </p:spPr>
        <p:txBody>
          <a:bodyPr wrap="square">
            <a:spAutoFit/>
          </a:bodyPr>
          <a:lstStyle/>
          <a:p>
            <a:pPr defTabSz="609630">
              <a:lnSpc>
                <a:spcPct val="90000"/>
              </a:lnSpc>
              <a:spcBef>
                <a:spcPct val="0"/>
              </a:spcBef>
              <a:spcAft>
                <a:spcPts val="400"/>
              </a:spcAft>
              <a:defRPr/>
            </a:pPr>
            <a:r>
              <a:rPr lang="en-GB" sz="3334" b="1" dirty="0">
                <a:solidFill>
                  <a:srgbClr val="F79646"/>
                </a:solidFill>
                <a:latin typeface="Rubik" pitchFamily="2" charset="-79"/>
                <a:cs typeface="Rubik" pitchFamily="2" charset="-79"/>
              </a:rPr>
              <a:t>Positive impact of SEND in PSHE</a:t>
            </a:r>
          </a:p>
        </p:txBody>
      </p:sp>
      <p:pic>
        <p:nvPicPr>
          <p:cNvPr id="11" name="Picture 10">
            <a:extLst>
              <a:ext uri="{FF2B5EF4-FFF2-40B4-BE49-F238E27FC236}">
                <a16:creationId xmlns:a16="http://schemas.microsoft.com/office/drawing/2014/main" id="{A6052353-5606-175A-4A76-8058051D1E79}"/>
              </a:ext>
            </a:extLst>
          </p:cNvPr>
          <p:cNvPicPr>
            <a:picLocks noChangeAspect="1"/>
          </p:cNvPicPr>
          <p:nvPr/>
        </p:nvPicPr>
        <p:blipFill>
          <a:blip r:embed="rId6"/>
          <a:stretch>
            <a:fillRect/>
          </a:stretch>
        </p:blipFill>
        <p:spPr>
          <a:xfrm>
            <a:off x="10661870" y="4724400"/>
            <a:ext cx="1275588" cy="18338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9" grpId="0" build="p"/>
      <p:bldP spid="12" grpId="0" build="p"/>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5324"/>
        </a:solidFill>
        <a:effectLst/>
      </p:bgPr>
    </p:bg>
    <p:spTree>
      <p:nvGrpSpPr>
        <p:cNvPr id="1" name=""/>
        <p:cNvGrpSpPr/>
        <p:nvPr/>
      </p:nvGrpSpPr>
      <p:grpSpPr>
        <a:xfrm>
          <a:off x="0" y="0"/>
          <a:ext cx="0" cy="0"/>
          <a:chOff x="0" y="0"/>
          <a:chExt cx="0" cy="0"/>
        </a:xfrm>
      </p:grpSpPr>
      <p:grpSp>
        <p:nvGrpSpPr>
          <p:cNvPr id="18" name="Group 2">
            <a:extLst>
              <a:ext uri="{FF2B5EF4-FFF2-40B4-BE49-F238E27FC236}">
                <a16:creationId xmlns:a16="http://schemas.microsoft.com/office/drawing/2014/main" id="{27364E5A-25CA-0B19-08C1-CD1843669CE6}"/>
              </a:ext>
            </a:extLst>
          </p:cNvPr>
          <p:cNvGrpSpPr/>
          <p:nvPr/>
        </p:nvGrpSpPr>
        <p:grpSpPr>
          <a:xfrm>
            <a:off x="1843534" y="0"/>
            <a:ext cx="10348466" cy="6858000"/>
            <a:chOff x="0" y="0"/>
            <a:chExt cx="5662723" cy="3752725"/>
          </a:xfrm>
        </p:grpSpPr>
        <p:sp>
          <p:nvSpPr>
            <p:cNvPr id="19" name="Freeform 3">
              <a:extLst>
                <a:ext uri="{FF2B5EF4-FFF2-40B4-BE49-F238E27FC236}">
                  <a16:creationId xmlns:a16="http://schemas.microsoft.com/office/drawing/2014/main" id="{9CDAAEF7-B67C-BEFA-BC5A-CDEBEE9EB9FB}"/>
                </a:ext>
              </a:extLst>
            </p:cNvPr>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b="1" dirty="0">
                <a:solidFill>
                  <a:prstClr val="black"/>
                </a:solidFill>
                <a:latin typeface="Calibri"/>
              </a:endParaRPr>
            </a:p>
          </p:txBody>
        </p:sp>
      </p:grpSp>
      <p:sp>
        <p:nvSpPr>
          <p:cNvPr id="20" name="Freeform 5">
            <a:extLst>
              <a:ext uri="{FF2B5EF4-FFF2-40B4-BE49-F238E27FC236}">
                <a16:creationId xmlns:a16="http://schemas.microsoft.com/office/drawing/2014/main" id="{965D7ECF-2695-1EDC-49C8-BBBEF74A1EEA}"/>
              </a:ext>
            </a:extLst>
          </p:cNvPr>
          <p:cNvSpPr/>
          <p:nvPr/>
        </p:nvSpPr>
        <p:spPr>
          <a:xfrm>
            <a:off x="-1322717" y="4262661"/>
            <a:ext cx="3364044" cy="3364044"/>
          </a:xfrm>
          <a:custGeom>
            <a:avLst/>
            <a:gdLst/>
            <a:ahLst/>
            <a:cxnLst/>
            <a:rect l="l" t="t" r="r" b="b"/>
            <a:pathLst>
              <a:path w="5046066" h="5046066">
                <a:moveTo>
                  <a:pt x="0" y="0"/>
                </a:moveTo>
                <a:lnTo>
                  <a:pt x="5046066" y="0"/>
                </a:lnTo>
                <a:lnTo>
                  <a:pt x="5046066" y="5046065"/>
                </a:lnTo>
                <a:lnTo>
                  <a:pt x="0" y="5046065"/>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21" name="Freeform 6">
            <a:extLst>
              <a:ext uri="{FF2B5EF4-FFF2-40B4-BE49-F238E27FC236}">
                <a16:creationId xmlns:a16="http://schemas.microsoft.com/office/drawing/2014/main" id="{09059D5E-8B27-BA14-0A9A-F9783839FBA5}"/>
              </a:ext>
            </a:extLst>
          </p:cNvPr>
          <p:cNvSpPr/>
          <p:nvPr/>
        </p:nvSpPr>
        <p:spPr>
          <a:xfrm rot="10800000">
            <a:off x="-1930378" y="-1880154"/>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22" name="Content Placeholder 2">
            <a:extLst>
              <a:ext uri="{FF2B5EF4-FFF2-40B4-BE49-F238E27FC236}">
                <a16:creationId xmlns:a16="http://schemas.microsoft.com/office/drawing/2014/main" id="{70995BA8-AF19-BCAA-0643-56D26E3E1D24}"/>
              </a:ext>
            </a:extLst>
          </p:cNvPr>
          <p:cNvSpPr txBox="1">
            <a:spLocks/>
          </p:cNvSpPr>
          <p:nvPr/>
        </p:nvSpPr>
        <p:spPr>
          <a:xfrm>
            <a:off x="2466525" y="1820050"/>
            <a:ext cx="10515600" cy="4351338"/>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sz="2800" dirty="0"/>
          </a:p>
        </p:txBody>
      </p:sp>
      <p:sp>
        <p:nvSpPr>
          <p:cNvPr id="26" name="Content Placeholder 2">
            <a:extLst>
              <a:ext uri="{FF2B5EF4-FFF2-40B4-BE49-F238E27FC236}">
                <a16:creationId xmlns:a16="http://schemas.microsoft.com/office/drawing/2014/main" id="{C8BD37E2-1E95-E00F-52B9-D09B7BF26CDC}"/>
              </a:ext>
            </a:extLst>
          </p:cNvPr>
          <p:cNvSpPr txBox="1">
            <a:spLocks/>
          </p:cNvSpPr>
          <p:nvPr/>
        </p:nvSpPr>
        <p:spPr>
          <a:xfrm>
            <a:off x="2551932" y="1315451"/>
            <a:ext cx="9605211"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altLang="en-GB" sz="2400" dirty="0">
              <a:cs typeface="Rubik"/>
            </a:endParaRPr>
          </a:p>
        </p:txBody>
      </p:sp>
      <p:sp>
        <p:nvSpPr>
          <p:cNvPr id="2" name="TextBox 1">
            <a:extLst>
              <a:ext uri="{FF2B5EF4-FFF2-40B4-BE49-F238E27FC236}">
                <a16:creationId xmlns:a16="http://schemas.microsoft.com/office/drawing/2014/main" id="{F6077D9E-54E2-E967-29D5-C17BB1B6E544}"/>
              </a:ext>
            </a:extLst>
          </p:cNvPr>
          <p:cNvSpPr txBox="1"/>
          <p:nvPr/>
        </p:nvSpPr>
        <p:spPr>
          <a:xfrm>
            <a:off x="2286566" y="603250"/>
            <a:ext cx="9757045" cy="554126"/>
          </a:xfrm>
          <a:prstGeom prst="rect">
            <a:avLst/>
          </a:prstGeom>
          <a:noFill/>
        </p:spPr>
        <p:txBody>
          <a:bodyPr wrap="square">
            <a:spAutoFit/>
          </a:bodyPr>
          <a:lstStyle/>
          <a:p>
            <a:pPr defTabSz="609630">
              <a:lnSpc>
                <a:spcPct val="90000"/>
              </a:lnSpc>
              <a:spcBef>
                <a:spcPct val="0"/>
              </a:spcBef>
              <a:spcAft>
                <a:spcPts val="400"/>
              </a:spcAft>
              <a:defRPr/>
            </a:pPr>
            <a:r>
              <a:rPr lang="en-GB" sz="3334" b="1" dirty="0">
                <a:solidFill>
                  <a:srgbClr val="F79646"/>
                </a:solidFill>
                <a:latin typeface="Rubik" pitchFamily="2" charset="-79"/>
                <a:cs typeface="Rubik" pitchFamily="2" charset="-79"/>
              </a:rPr>
              <a:t>Positive impact of SEND in PSHE</a:t>
            </a:r>
          </a:p>
        </p:txBody>
      </p:sp>
      <p:pic>
        <p:nvPicPr>
          <p:cNvPr id="4" name="Picture 3">
            <a:extLst>
              <a:ext uri="{FF2B5EF4-FFF2-40B4-BE49-F238E27FC236}">
                <a16:creationId xmlns:a16="http://schemas.microsoft.com/office/drawing/2014/main" id="{F6854DB5-2EC2-7CA8-3651-027BA041C2D7}"/>
              </a:ext>
            </a:extLst>
          </p:cNvPr>
          <p:cNvPicPr>
            <a:picLocks noChangeAspect="1"/>
          </p:cNvPicPr>
          <p:nvPr/>
        </p:nvPicPr>
        <p:blipFill>
          <a:blip r:embed="rId4"/>
          <a:stretch>
            <a:fillRect/>
          </a:stretch>
        </p:blipFill>
        <p:spPr>
          <a:xfrm>
            <a:off x="10661870" y="4724400"/>
            <a:ext cx="1275588" cy="1833832"/>
          </a:xfrm>
          <a:prstGeom prst="rect">
            <a:avLst/>
          </a:prstGeom>
        </p:spPr>
      </p:pic>
      <p:sp>
        <p:nvSpPr>
          <p:cNvPr id="5" name="Content Placeholder 2">
            <a:extLst>
              <a:ext uri="{FF2B5EF4-FFF2-40B4-BE49-F238E27FC236}">
                <a16:creationId xmlns:a16="http://schemas.microsoft.com/office/drawing/2014/main" id="{FB7F8092-ACC8-C61A-0BB7-95F25BBB3653}"/>
              </a:ext>
            </a:extLst>
          </p:cNvPr>
          <p:cNvSpPr txBox="1">
            <a:spLocks/>
          </p:cNvSpPr>
          <p:nvPr/>
        </p:nvSpPr>
        <p:spPr>
          <a:xfrm>
            <a:off x="2539146" y="1578844"/>
            <a:ext cx="9251883" cy="4351338"/>
          </a:xfrm>
          <a:prstGeom prst="rect">
            <a:avLst/>
          </a:prstGeom>
        </p:spPr>
        <p:txBody>
          <a:bodyPr lIns="91440" tIns="45720" rIns="91440" bIns="45720" numCol="1" anchor="t">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228600" indent="-228600"/>
            <a:r>
              <a:rPr lang="en-GB" altLang="en-GB" sz="2400" dirty="0">
                <a:latin typeface="Rubik 3"/>
                <a:cs typeface="Rubik"/>
              </a:rPr>
              <a:t>All schools (secondary) have students who can deliver lessons like this, if they are supported and given the safe space to do it</a:t>
            </a:r>
          </a:p>
          <a:p>
            <a:pPr marL="228600" indent="-228600"/>
            <a:endParaRPr lang="en-GB" altLang="en-GB" sz="2400" dirty="0">
              <a:latin typeface="Rubik 3"/>
              <a:cs typeface="Rubik"/>
            </a:endParaRPr>
          </a:p>
          <a:p>
            <a:pPr marL="228600" indent="-228600"/>
            <a:r>
              <a:rPr lang="en-GB" altLang="en-GB" sz="2400" dirty="0">
                <a:latin typeface="Rubik 3"/>
                <a:cs typeface="Rubik"/>
              </a:rPr>
              <a:t>Many of us aren’t told about the support that’s out there, this will help that</a:t>
            </a:r>
          </a:p>
          <a:p>
            <a:pPr marL="228600" indent="-228600"/>
            <a:endParaRPr lang="en-GB" altLang="en-GB" sz="2400" dirty="0">
              <a:latin typeface="Rubik 3"/>
              <a:cs typeface="Rubik"/>
            </a:endParaRPr>
          </a:p>
          <a:p>
            <a:pPr marL="228600" indent="-228600"/>
            <a:r>
              <a:rPr lang="en-GB" altLang="en-GB" sz="2400" dirty="0">
                <a:latin typeface="Rubik 3"/>
                <a:cs typeface="Rubik"/>
              </a:rPr>
              <a:t>When I was in primary school, I had 1:1 support and I didn’t understand why I was different. Being taught these kinds of </a:t>
            </a:r>
          </a:p>
          <a:p>
            <a:pPr marL="0" indent="0">
              <a:buNone/>
            </a:pPr>
            <a:r>
              <a:rPr lang="en-GB" altLang="en-GB" sz="2400" dirty="0">
                <a:latin typeface="Rubik 3"/>
                <a:cs typeface="Rubik"/>
              </a:rPr>
              <a:t>    things in primary school would have helped me understand </a:t>
            </a:r>
          </a:p>
          <a:p>
            <a:pPr marL="0" indent="0">
              <a:buNone/>
            </a:pPr>
            <a:r>
              <a:rPr lang="en-GB" altLang="en-GB" sz="2400" dirty="0">
                <a:latin typeface="Rubik 3"/>
                <a:cs typeface="Rubik"/>
              </a:rPr>
              <a:t>    who I am </a:t>
            </a:r>
          </a:p>
          <a:p>
            <a:pPr marL="228600" indent="-228600">
              <a:lnSpc>
                <a:spcPct val="150000"/>
              </a:lnSpc>
            </a:pPr>
            <a:r>
              <a:rPr lang="en-GB" altLang="en-GB" sz="2400" dirty="0">
                <a:latin typeface="Rubik 3"/>
                <a:cs typeface="Rubik"/>
              </a:rPr>
              <a:t>It would embed an inclusive culture in the school, leading by </a:t>
            </a:r>
          </a:p>
          <a:p>
            <a:pPr marL="0" indent="0">
              <a:buNone/>
            </a:pPr>
            <a:r>
              <a:rPr lang="en-GB" altLang="en-GB" sz="2400" dirty="0">
                <a:latin typeface="Rubik 3"/>
                <a:cs typeface="Rubik"/>
              </a:rPr>
              <a:t>   example from top down (SLT, then teachers, then pupils) </a:t>
            </a:r>
          </a:p>
          <a:p>
            <a:pPr marL="0" indent="0">
              <a:buNone/>
            </a:pPr>
            <a:endParaRPr lang="en-GB" altLang="en-GB" sz="2400" dirty="0">
              <a:latin typeface="Rubik 3"/>
              <a:cs typeface="Rubik"/>
            </a:endParaRPr>
          </a:p>
          <a:p>
            <a:pPr marL="0" indent="0">
              <a:buNone/>
            </a:pPr>
            <a:endParaRPr lang="en-GB" altLang="en-GB" sz="2400" dirty="0">
              <a:latin typeface="Rubik 3"/>
              <a:cs typeface="Rubik"/>
            </a:endParaRPr>
          </a:p>
        </p:txBody>
      </p:sp>
    </p:spTree>
    <p:extLst>
      <p:ext uri="{BB962C8B-B14F-4D97-AF65-F5344CB8AC3E}">
        <p14:creationId xmlns:p14="http://schemas.microsoft.com/office/powerpoint/2010/main" val="101227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6"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3B9DA"/>
        </a:solidFill>
        <a:effectLst/>
      </p:bgPr>
    </p:bg>
    <p:spTree>
      <p:nvGrpSpPr>
        <p:cNvPr id="1" name=""/>
        <p:cNvGrpSpPr/>
        <p:nvPr/>
      </p:nvGrpSpPr>
      <p:grpSpPr>
        <a:xfrm>
          <a:off x="0" y="0"/>
          <a:ext cx="0" cy="0"/>
          <a:chOff x="0" y="0"/>
          <a:chExt cx="0" cy="0"/>
        </a:xfrm>
      </p:grpSpPr>
      <p:grpSp>
        <p:nvGrpSpPr>
          <p:cNvPr id="2" name="Group 2"/>
          <p:cNvGrpSpPr/>
          <p:nvPr/>
        </p:nvGrpSpPr>
        <p:grpSpPr>
          <a:xfrm>
            <a:off x="1843535" y="-2"/>
            <a:ext cx="10348465" cy="6858002"/>
            <a:chOff x="0" y="0"/>
            <a:chExt cx="5662723" cy="3752726"/>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endParaRPr lang="en-GB" sz="1200" dirty="0">
                <a:solidFill>
                  <a:prstClr val="black"/>
                </a:solidFill>
                <a:latin typeface="Calibri"/>
              </a:endParaRPr>
            </a:p>
          </p:txBody>
        </p:sp>
      </p:grpSp>
      <p:sp>
        <p:nvSpPr>
          <p:cNvPr id="4" name="Freeform 4"/>
          <p:cNvSpPr/>
          <p:nvPr/>
        </p:nvSpPr>
        <p:spPr>
          <a:xfrm rot="-10800000" flipH="1">
            <a:off x="-1764834" y="-957174"/>
            <a:ext cx="4579366" cy="3664966"/>
          </a:xfrm>
          <a:custGeom>
            <a:avLst/>
            <a:gdLst/>
            <a:ahLst/>
            <a:cxnLst/>
            <a:rect l="l" t="t" r="r" b="b"/>
            <a:pathLst>
              <a:path w="6869049" h="6869049">
                <a:moveTo>
                  <a:pt x="6869049" y="0"/>
                </a:moveTo>
                <a:lnTo>
                  <a:pt x="0" y="0"/>
                </a:lnTo>
                <a:lnTo>
                  <a:pt x="0" y="6869049"/>
                </a:lnTo>
                <a:lnTo>
                  <a:pt x="6869049" y="6869049"/>
                </a:lnTo>
                <a:lnTo>
                  <a:pt x="6869049" y="0"/>
                </a:lnTo>
                <a:close/>
              </a:path>
            </a:pathLst>
          </a:custGeom>
          <a:blipFill>
            <a:blip r:embed="rId2"/>
            <a:stretch>
              <a:fillRect/>
            </a:stretch>
          </a:blipFill>
        </p:spPr>
        <p:txBody>
          <a:bodyPr/>
          <a:lstStyle/>
          <a:p>
            <a:pPr defTabSz="609630"/>
            <a:endParaRPr lang="en-GB" sz="1200" dirty="0">
              <a:solidFill>
                <a:prstClr val="black"/>
              </a:solidFill>
              <a:latin typeface="Calibri"/>
            </a:endParaRPr>
          </a:p>
        </p:txBody>
      </p:sp>
      <p:sp>
        <p:nvSpPr>
          <p:cNvPr id="5" name="Freeform 5"/>
          <p:cNvSpPr/>
          <p:nvPr/>
        </p:nvSpPr>
        <p:spPr>
          <a:xfrm rot="1021551">
            <a:off x="-1839731" y="4193280"/>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3"/>
            <a:stretch>
              <a:fillRect/>
            </a:stretch>
          </a:blipFill>
        </p:spPr>
        <p:txBody>
          <a:bodyPr/>
          <a:lstStyle/>
          <a:p>
            <a:pPr defTabSz="609630"/>
            <a:endParaRPr lang="en-GB" sz="1200" dirty="0">
              <a:solidFill>
                <a:prstClr val="black"/>
              </a:solidFill>
              <a:latin typeface="Calibri"/>
            </a:endParaRPr>
          </a:p>
        </p:txBody>
      </p:sp>
      <p:sp>
        <p:nvSpPr>
          <p:cNvPr id="10" name="Content Placeholder 2">
            <a:extLst>
              <a:ext uri="{FF2B5EF4-FFF2-40B4-BE49-F238E27FC236}">
                <a16:creationId xmlns:a16="http://schemas.microsoft.com/office/drawing/2014/main" id="{F7F1D7A4-3D27-38B1-A8C5-6603636B51CD}"/>
              </a:ext>
            </a:extLst>
          </p:cNvPr>
          <p:cNvSpPr txBox="1">
            <a:spLocks/>
          </p:cNvSpPr>
          <p:nvPr/>
        </p:nvSpPr>
        <p:spPr>
          <a:xfrm>
            <a:off x="2241205" y="1289460"/>
            <a:ext cx="9653337" cy="4915180"/>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spcBef>
                <a:spcPts val="1200"/>
              </a:spcBef>
            </a:pPr>
            <a:endParaRPr lang="en-GB" sz="2800" dirty="0"/>
          </a:p>
        </p:txBody>
      </p:sp>
      <p:pic>
        <p:nvPicPr>
          <p:cNvPr id="11" name="Picture 10">
            <a:extLst>
              <a:ext uri="{FF2B5EF4-FFF2-40B4-BE49-F238E27FC236}">
                <a16:creationId xmlns:a16="http://schemas.microsoft.com/office/drawing/2014/main" id="{ADC09492-A178-CDA0-B9B5-E02B2B739BA6}"/>
              </a:ext>
            </a:extLst>
          </p:cNvPr>
          <p:cNvPicPr>
            <a:picLocks noChangeAspect="1"/>
          </p:cNvPicPr>
          <p:nvPr/>
        </p:nvPicPr>
        <p:blipFill>
          <a:blip r:embed="rId4"/>
          <a:stretch>
            <a:fillRect/>
          </a:stretch>
        </p:blipFill>
        <p:spPr>
          <a:xfrm>
            <a:off x="4663453" y="37836"/>
            <a:ext cx="4708627" cy="6782325"/>
          </a:xfrm>
          <a:prstGeom prst="rect">
            <a:avLst/>
          </a:prstGeom>
        </p:spPr>
      </p:pic>
    </p:spTree>
    <p:extLst>
      <p:ext uri="{BB962C8B-B14F-4D97-AF65-F5344CB8AC3E}">
        <p14:creationId xmlns:p14="http://schemas.microsoft.com/office/powerpoint/2010/main" val="154434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ae3e877-3df2-4825-b33a-d35bc5ed89a2">
      <UserInfo>
        <DisplayName>Vanessa Mills</DisplayName>
        <AccountId>640</AccountId>
        <AccountType/>
      </UserInfo>
    </SharedWithUsers>
    <lcf76f155ced4ddcb4097134ff3c332f xmlns="87ca0832-c264-40cb-a453-034d09bce2bc">
      <Terms xmlns="http://schemas.microsoft.com/office/infopath/2007/PartnerControls"/>
    </lcf76f155ced4ddcb4097134ff3c332f>
    <TaxCatchAll xmlns="9ae3e877-3df2-4825-b33a-d35bc5ed89a2"/>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51DAF52D133641AF42F05B41237F28" ma:contentTypeVersion="15" ma:contentTypeDescription="Create a new document." ma:contentTypeScope="" ma:versionID="dd28e0cc1a461b5582b5a00afec55a76">
  <xsd:schema xmlns:xsd="http://www.w3.org/2001/XMLSchema" xmlns:xs="http://www.w3.org/2001/XMLSchema" xmlns:p="http://schemas.microsoft.com/office/2006/metadata/properties" xmlns:ns2="87ca0832-c264-40cb-a453-034d09bce2bc" xmlns:ns3="9ae3e877-3df2-4825-b33a-d35bc5ed89a2" targetNamespace="http://schemas.microsoft.com/office/2006/metadata/properties" ma:root="true" ma:fieldsID="e4a56ebf60883b0e9eb90d19a3ccb1c7" ns2:_="" ns3:_="">
    <xsd:import namespace="87ca0832-c264-40cb-a453-034d09bce2bc"/>
    <xsd:import namespace="9ae3e877-3df2-4825-b33a-d35bc5ed89a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ca0832-c264-40cb-a453-034d09bce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b4d032c-db19-4194-870d-d175fb5cbb8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e3e877-3df2-4825-b33a-d35bc5ed89a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783b7b7-6e16-4aa7-b61d-1f254c74a4c5}" ma:internalName="TaxCatchAll" ma:showField="CatchAllData" ma:web="9ae3e877-3df2-4825-b33a-d35bc5ed89a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08A425-F000-4ECA-BCE6-AA0AD94489CC}">
  <ds:schemaRefs>
    <ds:schemaRef ds:uri="http://www.w3.org/XML/1998/namespace"/>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9ae3e877-3df2-4825-b33a-d35bc5ed89a2"/>
    <ds:schemaRef ds:uri="87ca0832-c264-40cb-a453-034d09bce2bc"/>
    <ds:schemaRef ds:uri="http://purl.org/dc/dcmitype/"/>
  </ds:schemaRefs>
</ds:datastoreItem>
</file>

<file path=customXml/itemProps2.xml><?xml version="1.0" encoding="utf-8"?>
<ds:datastoreItem xmlns:ds="http://schemas.openxmlformats.org/officeDocument/2006/customXml" ds:itemID="{205AC193-64B3-4C2C-BD74-A97729A1E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ca0832-c264-40cb-a453-034d09bce2bc"/>
    <ds:schemaRef ds:uri="9ae3e877-3df2-4825-b33a-d35bc5ed89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CC93AE-DA64-4679-9569-FD8911CCE9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3102</TotalTime>
  <Words>706</Words>
  <Application>Microsoft Office PowerPoint</Application>
  <PresentationFormat>Widescreen</PresentationFormat>
  <Paragraphs>85</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Rubik</vt:lpstr>
      <vt:lpstr>Rubik 3</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Thokozile Gondolosi1</dc:creator>
  <cp:lastModifiedBy>Samuel Boseley</cp:lastModifiedBy>
  <cp:revision>234</cp:revision>
  <dcterms:created xsi:type="dcterms:W3CDTF">2024-03-01T09:22:03Z</dcterms:created>
  <dcterms:modified xsi:type="dcterms:W3CDTF">2024-11-19T17:56:45Z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0x0101004E51DAF52D133641AF42F05B41237F28</vt:lpwstr>
  </property>
  <property fmtid="{D5CDD505-2E9C-101B-9397-08002B2CF9AE}" pid="3" name="MediaServiceImageTags">
    <vt:lpwstr/>
  </property>
</Properties>
</file>