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7" r:id="rId6"/>
    <p:sldId id="260" r:id="rId7"/>
    <p:sldId id="259" r:id="rId8"/>
    <p:sldId id="273" r:id="rId9"/>
    <p:sldId id="274" r:id="rId10"/>
    <p:sldId id="288" r:id="rId11"/>
    <p:sldId id="277" r:id="rId12"/>
    <p:sldId id="278" r:id="rId13"/>
    <p:sldId id="280" r:id="rId14"/>
    <p:sldId id="275" r:id="rId15"/>
    <p:sldId id="291" r:id="rId16"/>
    <p:sldId id="282" r:id="rId17"/>
    <p:sldId id="283" r:id="rId18"/>
    <p:sldId id="284" r:id="rId19"/>
    <p:sldId id="285" r:id="rId20"/>
    <p:sldId id="286" r:id="rId21"/>
    <p:sldId id="287" r:id="rId22"/>
    <p:sldId id="289" r:id="rId23"/>
    <p:sldId id="293" r:id="rId24"/>
    <p:sldId id="294"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C440"/>
    <a:srgbClr val="F05324"/>
    <a:srgbClr val="13B9DA"/>
    <a:srgbClr val="FFDE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0E83A-A2F8-47D4-8F2D-C74746BD455B}" v="108" dt="2024-08-14T13:38:24.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67" d="100"/>
          <a:sy n="67" d="100"/>
        </p:scale>
        <p:origin x="10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CB93-AAC5-012F-D15C-7B438FBAFB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C3BCB2-015A-982B-5143-C16DC2F0B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02396B-00D7-3AA2-B70C-B7E1CC354298}"/>
              </a:ext>
            </a:extLst>
          </p:cNvPr>
          <p:cNvSpPr>
            <a:spLocks noGrp="1"/>
          </p:cNvSpPr>
          <p:nvPr>
            <p:ph type="dt" sz="half" idx="10"/>
          </p:nvPr>
        </p:nvSpPr>
        <p:spPr/>
        <p:txBody>
          <a:bodyPr/>
          <a:lstStyle/>
          <a:p>
            <a:fld id="{39B06B03-348A-4707-A72B-5D07007A25FB}" type="datetimeFigureOut">
              <a:rPr lang="en-GB" smtClean="0"/>
              <a:t>14/08/2024</a:t>
            </a:fld>
            <a:endParaRPr lang="en-GB" dirty="0"/>
          </a:p>
        </p:txBody>
      </p:sp>
      <p:sp>
        <p:nvSpPr>
          <p:cNvPr id="5" name="Footer Placeholder 4">
            <a:extLst>
              <a:ext uri="{FF2B5EF4-FFF2-40B4-BE49-F238E27FC236}">
                <a16:creationId xmlns:a16="http://schemas.microsoft.com/office/drawing/2014/main" id="{C0DB5C03-5A06-FAC0-CB2F-E87AAD1D885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E078C96-E5EA-3826-C84D-BCDE2CFDE9C0}"/>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21396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B960-CE22-4C7D-A756-3DCBF56688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2C356D-09E4-43E9-9DB0-EFB6BAE79E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4EA91-025F-0658-09CE-278A189D3035}"/>
              </a:ext>
            </a:extLst>
          </p:cNvPr>
          <p:cNvSpPr>
            <a:spLocks noGrp="1"/>
          </p:cNvSpPr>
          <p:nvPr>
            <p:ph type="dt" sz="half" idx="10"/>
          </p:nvPr>
        </p:nvSpPr>
        <p:spPr/>
        <p:txBody>
          <a:bodyPr/>
          <a:lstStyle/>
          <a:p>
            <a:fld id="{39B06B03-348A-4707-A72B-5D07007A25FB}" type="datetimeFigureOut">
              <a:rPr lang="en-GB" smtClean="0"/>
              <a:t>14/08/2024</a:t>
            </a:fld>
            <a:endParaRPr lang="en-GB" dirty="0"/>
          </a:p>
        </p:txBody>
      </p:sp>
      <p:sp>
        <p:nvSpPr>
          <p:cNvPr id="5" name="Footer Placeholder 4">
            <a:extLst>
              <a:ext uri="{FF2B5EF4-FFF2-40B4-BE49-F238E27FC236}">
                <a16:creationId xmlns:a16="http://schemas.microsoft.com/office/drawing/2014/main" id="{E78CBAE5-7DC2-FEB4-898A-6FD9DB7329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B2CA79D-BD4E-9AB6-8380-60DED68C17DC}"/>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183848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6B7799-C8E5-1DA6-2BC8-B1630BBAF7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C4F6F5-29E7-2587-01F9-2225CD8277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B16E89-8C9B-C402-63B9-CC2A4972086A}"/>
              </a:ext>
            </a:extLst>
          </p:cNvPr>
          <p:cNvSpPr>
            <a:spLocks noGrp="1"/>
          </p:cNvSpPr>
          <p:nvPr>
            <p:ph type="dt" sz="half" idx="10"/>
          </p:nvPr>
        </p:nvSpPr>
        <p:spPr/>
        <p:txBody>
          <a:bodyPr/>
          <a:lstStyle/>
          <a:p>
            <a:fld id="{39B06B03-348A-4707-A72B-5D07007A25FB}" type="datetimeFigureOut">
              <a:rPr lang="en-GB" smtClean="0"/>
              <a:t>14/08/2024</a:t>
            </a:fld>
            <a:endParaRPr lang="en-GB" dirty="0"/>
          </a:p>
        </p:txBody>
      </p:sp>
      <p:sp>
        <p:nvSpPr>
          <p:cNvPr id="5" name="Footer Placeholder 4">
            <a:extLst>
              <a:ext uri="{FF2B5EF4-FFF2-40B4-BE49-F238E27FC236}">
                <a16:creationId xmlns:a16="http://schemas.microsoft.com/office/drawing/2014/main" id="{49113B7E-95C0-4351-6D6D-8995C4CBD67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DB345B-C669-C692-EBC4-1D14FF5C6E51}"/>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417602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1454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1743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50510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83983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02518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39250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3959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0774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D871-C5C7-50FD-5E30-626555D155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A8857D-8383-9068-4E85-EA05217384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88BE2C-155A-BB60-8943-0D3295D4812B}"/>
              </a:ext>
            </a:extLst>
          </p:cNvPr>
          <p:cNvSpPr>
            <a:spLocks noGrp="1"/>
          </p:cNvSpPr>
          <p:nvPr>
            <p:ph type="dt" sz="half" idx="10"/>
          </p:nvPr>
        </p:nvSpPr>
        <p:spPr/>
        <p:txBody>
          <a:bodyPr/>
          <a:lstStyle/>
          <a:p>
            <a:fld id="{39B06B03-348A-4707-A72B-5D07007A25FB}" type="datetimeFigureOut">
              <a:rPr lang="en-GB" smtClean="0"/>
              <a:t>14/08/2024</a:t>
            </a:fld>
            <a:endParaRPr lang="en-GB" dirty="0"/>
          </a:p>
        </p:txBody>
      </p:sp>
      <p:sp>
        <p:nvSpPr>
          <p:cNvPr id="5" name="Footer Placeholder 4">
            <a:extLst>
              <a:ext uri="{FF2B5EF4-FFF2-40B4-BE49-F238E27FC236}">
                <a16:creationId xmlns:a16="http://schemas.microsoft.com/office/drawing/2014/main" id="{7125986F-047D-FAE9-F659-E878FBD2A28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DD9C481-300E-9604-9705-7CC0DFEE6543}"/>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2171280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61385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97645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9428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96D62-2A6C-C954-AFB5-47978A9820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49251C-9E38-7814-4F96-BB3F420683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DBF04B-2A98-B154-6AA4-8164BC379717}"/>
              </a:ext>
            </a:extLst>
          </p:cNvPr>
          <p:cNvSpPr>
            <a:spLocks noGrp="1"/>
          </p:cNvSpPr>
          <p:nvPr>
            <p:ph type="dt" sz="half" idx="10"/>
          </p:nvPr>
        </p:nvSpPr>
        <p:spPr/>
        <p:txBody>
          <a:bodyPr/>
          <a:lstStyle/>
          <a:p>
            <a:fld id="{39B06B03-348A-4707-A72B-5D07007A25FB}" type="datetimeFigureOut">
              <a:rPr lang="en-GB" smtClean="0"/>
              <a:t>14/08/2024</a:t>
            </a:fld>
            <a:endParaRPr lang="en-GB" dirty="0"/>
          </a:p>
        </p:txBody>
      </p:sp>
      <p:sp>
        <p:nvSpPr>
          <p:cNvPr id="5" name="Footer Placeholder 4">
            <a:extLst>
              <a:ext uri="{FF2B5EF4-FFF2-40B4-BE49-F238E27FC236}">
                <a16:creationId xmlns:a16="http://schemas.microsoft.com/office/drawing/2014/main" id="{F8A0996D-F1A1-F767-0631-237C6A56C18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32510A-557E-2577-4266-448F8C46C774}"/>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50496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8074-0104-14C9-95CC-F2A37394BA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186547-903C-698C-1432-D46FE54136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212336-BC01-EA37-F4D2-0AA329AFB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3AFFC3-E31F-1E85-10AC-ED2C51E100EC}"/>
              </a:ext>
            </a:extLst>
          </p:cNvPr>
          <p:cNvSpPr>
            <a:spLocks noGrp="1"/>
          </p:cNvSpPr>
          <p:nvPr>
            <p:ph type="dt" sz="half" idx="10"/>
          </p:nvPr>
        </p:nvSpPr>
        <p:spPr/>
        <p:txBody>
          <a:bodyPr/>
          <a:lstStyle/>
          <a:p>
            <a:fld id="{39B06B03-348A-4707-A72B-5D07007A25FB}" type="datetimeFigureOut">
              <a:rPr lang="en-GB" smtClean="0"/>
              <a:t>14/08/2024</a:t>
            </a:fld>
            <a:endParaRPr lang="en-GB" dirty="0"/>
          </a:p>
        </p:txBody>
      </p:sp>
      <p:sp>
        <p:nvSpPr>
          <p:cNvPr id="6" name="Footer Placeholder 5">
            <a:extLst>
              <a:ext uri="{FF2B5EF4-FFF2-40B4-BE49-F238E27FC236}">
                <a16:creationId xmlns:a16="http://schemas.microsoft.com/office/drawing/2014/main" id="{2D8C5AB4-97E9-CC8C-5C65-577DD049615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C2AA98-31CC-EAC6-CFBF-401A758FE5AE}"/>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147964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BB4D-D967-11C4-9F49-57E2B2040C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DAEA7B-D91F-F52B-6373-9810C119B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B1EADD-2452-7B41-4305-C5B793DBC8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DA42DD-94FC-BE42-38CA-C99128C8DD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C3EF1D-CA0F-7CBC-B27F-2DC3A2FA4D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E5234CE-D7FF-CBE2-9BDF-4E305A0700F2}"/>
              </a:ext>
            </a:extLst>
          </p:cNvPr>
          <p:cNvSpPr>
            <a:spLocks noGrp="1"/>
          </p:cNvSpPr>
          <p:nvPr>
            <p:ph type="dt" sz="half" idx="10"/>
          </p:nvPr>
        </p:nvSpPr>
        <p:spPr/>
        <p:txBody>
          <a:bodyPr/>
          <a:lstStyle/>
          <a:p>
            <a:fld id="{39B06B03-348A-4707-A72B-5D07007A25FB}" type="datetimeFigureOut">
              <a:rPr lang="en-GB" smtClean="0"/>
              <a:t>14/08/2024</a:t>
            </a:fld>
            <a:endParaRPr lang="en-GB" dirty="0"/>
          </a:p>
        </p:txBody>
      </p:sp>
      <p:sp>
        <p:nvSpPr>
          <p:cNvPr id="8" name="Footer Placeholder 7">
            <a:extLst>
              <a:ext uri="{FF2B5EF4-FFF2-40B4-BE49-F238E27FC236}">
                <a16:creationId xmlns:a16="http://schemas.microsoft.com/office/drawing/2014/main" id="{113F5EDB-4075-4850-4302-F637878A2CD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7459E96-D397-710D-E5AC-5C73AD12EA47}"/>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47183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4ADD-BE7C-5580-1AD8-684521AE5C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D1BA34-7139-566E-889D-C4A3BB3DE887}"/>
              </a:ext>
            </a:extLst>
          </p:cNvPr>
          <p:cNvSpPr>
            <a:spLocks noGrp="1"/>
          </p:cNvSpPr>
          <p:nvPr>
            <p:ph type="dt" sz="half" idx="10"/>
          </p:nvPr>
        </p:nvSpPr>
        <p:spPr/>
        <p:txBody>
          <a:bodyPr/>
          <a:lstStyle/>
          <a:p>
            <a:fld id="{39B06B03-348A-4707-A72B-5D07007A25FB}" type="datetimeFigureOut">
              <a:rPr lang="en-GB" smtClean="0"/>
              <a:t>14/08/2024</a:t>
            </a:fld>
            <a:endParaRPr lang="en-GB" dirty="0"/>
          </a:p>
        </p:txBody>
      </p:sp>
      <p:sp>
        <p:nvSpPr>
          <p:cNvPr id="4" name="Footer Placeholder 3">
            <a:extLst>
              <a:ext uri="{FF2B5EF4-FFF2-40B4-BE49-F238E27FC236}">
                <a16:creationId xmlns:a16="http://schemas.microsoft.com/office/drawing/2014/main" id="{DCBE5FC8-F51B-04AE-6B45-376B09599C8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F478268-AA5F-187B-695B-E07B595EBAE1}"/>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81793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FCA429-3576-2EFA-F6E9-1148710677BB}"/>
              </a:ext>
            </a:extLst>
          </p:cNvPr>
          <p:cNvSpPr>
            <a:spLocks noGrp="1"/>
          </p:cNvSpPr>
          <p:nvPr>
            <p:ph type="dt" sz="half" idx="10"/>
          </p:nvPr>
        </p:nvSpPr>
        <p:spPr/>
        <p:txBody>
          <a:bodyPr/>
          <a:lstStyle/>
          <a:p>
            <a:fld id="{39B06B03-348A-4707-A72B-5D07007A25FB}" type="datetimeFigureOut">
              <a:rPr lang="en-GB" smtClean="0"/>
              <a:t>14/08/2024</a:t>
            </a:fld>
            <a:endParaRPr lang="en-GB" dirty="0"/>
          </a:p>
        </p:txBody>
      </p:sp>
      <p:sp>
        <p:nvSpPr>
          <p:cNvPr id="3" name="Footer Placeholder 2">
            <a:extLst>
              <a:ext uri="{FF2B5EF4-FFF2-40B4-BE49-F238E27FC236}">
                <a16:creationId xmlns:a16="http://schemas.microsoft.com/office/drawing/2014/main" id="{82AA6D6F-CF21-6102-AEF3-486FD615236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48160DE-34F4-D93D-426C-1BC809BD09A9}"/>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364172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C5C6-764D-7208-3840-4AE28D603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8AC194-54F7-6E8F-F7E5-E9349FD692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7D235E-B7A1-2005-2B88-95AEF9A27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86932-5529-2930-0748-9258A795FAEC}"/>
              </a:ext>
            </a:extLst>
          </p:cNvPr>
          <p:cNvSpPr>
            <a:spLocks noGrp="1"/>
          </p:cNvSpPr>
          <p:nvPr>
            <p:ph type="dt" sz="half" idx="10"/>
          </p:nvPr>
        </p:nvSpPr>
        <p:spPr/>
        <p:txBody>
          <a:bodyPr/>
          <a:lstStyle/>
          <a:p>
            <a:fld id="{39B06B03-348A-4707-A72B-5D07007A25FB}" type="datetimeFigureOut">
              <a:rPr lang="en-GB" smtClean="0"/>
              <a:t>14/08/2024</a:t>
            </a:fld>
            <a:endParaRPr lang="en-GB" dirty="0"/>
          </a:p>
        </p:txBody>
      </p:sp>
      <p:sp>
        <p:nvSpPr>
          <p:cNvPr id="6" name="Footer Placeholder 5">
            <a:extLst>
              <a:ext uri="{FF2B5EF4-FFF2-40B4-BE49-F238E27FC236}">
                <a16:creationId xmlns:a16="http://schemas.microsoft.com/office/drawing/2014/main" id="{A0733561-1CC5-A6A3-E661-DD7FB3E8C64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2AC1A26-8B52-ECE4-C91A-B341CE0C01CF}"/>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130006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95E-600D-B2A9-F609-7235863A8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9BE481-02E7-5083-CA63-32780857EA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259C219-806E-394C-7AB1-E93408DED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F2B35-4A4F-A2CE-05BB-583239224E0D}"/>
              </a:ext>
            </a:extLst>
          </p:cNvPr>
          <p:cNvSpPr>
            <a:spLocks noGrp="1"/>
          </p:cNvSpPr>
          <p:nvPr>
            <p:ph type="dt" sz="half" idx="10"/>
          </p:nvPr>
        </p:nvSpPr>
        <p:spPr/>
        <p:txBody>
          <a:bodyPr/>
          <a:lstStyle/>
          <a:p>
            <a:fld id="{39B06B03-348A-4707-A72B-5D07007A25FB}" type="datetimeFigureOut">
              <a:rPr lang="en-GB" smtClean="0"/>
              <a:t>14/08/2024</a:t>
            </a:fld>
            <a:endParaRPr lang="en-GB" dirty="0"/>
          </a:p>
        </p:txBody>
      </p:sp>
      <p:sp>
        <p:nvSpPr>
          <p:cNvPr id="6" name="Footer Placeholder 5">
            <a:extLst>
              <a:ext uri="{FF2B5EF4-FFF2-40B4-BE49-F238E27FC236}">
                <a16:creationId xmlns:a16="http://schemas.microsoft.com/office/drawing/2014/main" id="{2C13789B-8802-F946-4408-9FC3027EA84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3044B72-7A98-3043-E056-09BF612B3C6A}"/>
              </a:ext>
            </a:extLst>
          </p:cNvPr>
          <p:cNvSpPr>
            <a:spLocks noGrp="1"/>
          </p:cNvSpPr>
          <p:nvPr>
            <p:ph type="sldNum" sz="quarter" idx="12"/>
          </p:nvPr>
        </p:nvSpPr>
        <p:spPr/>
        <p:txBody>
          <a:bodyPr/>
          <a:lstStyle/>
          <a:p>
            <a:fld id="{6B0E5649-C533-42E4-90F9-EBEB256A47CF}" type="slidenum">
              <a:rPr lang="en-GB" smtClean="0"/>
              <a:t>‹#›</a:t>
            </a:fld>
            <a:endParaRPr lang="en-GB" dirty="0"/>
          </a:p>
        </p:txBody>
      </p:sp>
    </p:spTree>
    <p:extLst>
      <p:ext uri="{BB962C8B-B14F-4D97-AF65-F5344CB8AC3E}">
        <p14:creationId xmlns:p14="http://schemas.microsoft.com/office/powerpoint/2010/main" val="73838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EB07D2-B924-6D0E-5ABA-A8843022BC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7B51FF-4E64-D537-90A4-A45139A7C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EF404E-B474-46A3-9AC2-30CDA5944B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06B03-348A-4707-A72B-5D07007A25FB}" type="datetimeFigureOut">
              <a:rPr lang="en-GB" smtClean="0"/>
              <a:t>14/08/2024</a:t>
            </a:fld>
            <a:endParaRPr lang="en-GB" dirty="0"/>
          </a:p>
        </p:txBody>
      </p:sp>
      <p:sp>
        <p:nvSpPr>
          <p:cNvPr id="5" name="Footer Placeholder 4">
            <a:extLst>
              <a:ext uri="{FF2B5EF4-FFF2-40B4-BE49-F238E27FC236}">
                <a16:creationId xmlns:a16="http://schemas.microsoft.com/office/drawing/2014/main" id="{F7157A97-2D14-D3D3-BABD-B818A154A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65E1FA9-513D-2CDE-9D76-7752FFE51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E5649-C533-42E4-90F9-EBEB256A47CF}" type="slidenum">
              <a:rPr lang="en-GB" smtClean="0"/>
              <a:t>‹#›</a:t>
            </a:fld>
            <a:endParaRPr lang="en-GB" dirty="0"/>
          </a:p>
        </p:txBody>
      </p:sp>
      <p:pic>
        <p:nvPicPr>
          <p:cNvPr id="7" name="Picture 6" descr="A screenshot of a video game  Description automatically generated with medium confidence">
            <a:extLst>
              <a:ext uri="{FF2B5EF4-FFF2-40B4-BE49-F238E27FC236}">
                <a16:creationId xmlns:a16="http://schemas.microsoft.com/office/drawing/2014/main" id="{7E2D9FC8-809E-141F-B848-FA9B3277D36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16913" y="5838113"/>
            <a:ext cx="2247619" cy="857088"/>
          </a:xfrm>
          <a:prstGeom prst="rect">
            <a:avLst/>
          </a:prstGeom>
        </p:spPr>
      </p:pic>
    </p:spTree>
    <p:extLst>
      <p:ext uri="{BB962C8B-B14F-4D97-AF65-F5344CB8AC3E}">
        <p14:creationId xmlns:p14="http://schemas.microsoft.com/office/powerpoint/2010/main" val="295708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8/14/2024</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17256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hyperlink" Target="https://www.youthvoicebucks.co.uk/meet-sofs-rep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843" b="-8638"/>
            </a:stretch>
          </a:blipFill>
        </p:spPr>
        <p:txBody>
          <a:bodyPr/>
          <a:lstStyle/>
          <a:p>
            <a:endParaRPr lang="en-GB" sz="1200" dirty="0"/>
          </a:p>
        </p:txBody>
      </p:sp>
      <p:grpSp>
        <p:nvGrpSpPr>
          <p:cNvPr id="3" name="Group 3"/>
          <p:cNvGrpSpPr/>
          <p:nvPr/>
        </p:nvGrpSpPr>
        <p:grpSpPr>
          <a:xfrm>
            <a:off x="719095" y="833292"/>
            <a:ext cx="10753810" cy="5698313"/>
            <a:chOff x="0" y="0"/>
            <a:chExt cx="2500073" cy="1324758"/>
          </a:xfrm>
        </p:grpSpPr>
        <p:sp>
          <p:nvSpPr>
            <p:cNvPr id="4" name="Freeform 4"/>
            <p:cNvSpPr/>
            <p:nvPr/>
          </p:nvSpPr>
          <p:spPr>
            <a:xfrm>
              <a:off x="0" y="0"/>
              <a:ext cx="2500073" cy="1324758"/>
            </a:xfrm>
            <a:custGeom>
              <a:avLst/>
              <a:gdLst/>
              <a:ahLst/>
              <a:cxnLst/>
              <a:rect l="l" t="t" r="r" b="b"/>
              <a:pathLst>
                <a:path w="2500073" h="1324758">
                  <a:moveTo>
                    <a:pt x="0" y="0"/>
                  </a:moveTo>
                  <a:lnTo>
                    <a:pt x="2500073" y="0"/>
                  </a:lnTo>
                  <a:lnTo>
                    <a:pt x="2500073" y="1324758"/>
                  </a:lnTo>
                  <a:lnTo>
                    <a:pt x="0" y="1324758"/>
                  </a:lnTo>
                  <a:close/>
                </a:path>
              </a:pathLst>
            </a:custGeom>
            <a:solidFill>
              <a:srgbClr val="FDFDFD">
                <a:alpha val="45882"/>
              </a:srgbClr>
            </a:solidFill>
          </p:spPr>
          <p:txBody>
            <a:bodyPr/>
            <a:lstStyle/>
            <a:p>
              <a:endParaRPr lang="en-GB" sz="1200" dirty="0"/>
            </a:p>
          </p:txBody>
        </p:sp>
      </p:grpSp>
      <p:grpSp>
        <p:nvGrpSpPr>
          <p:cNvPr id="6" name="Group 6"/>
          <p:cNvGrpSpPr/>
          <p:nvPr/>
        </p:nvGrpSpPr>
        <p:grpSpPr>
          <a:xfrm>
            <a:off x="0" y="4737412"/>
            <a:ext cx="12192000" cy="681982"/>
            <a:chOff x="0" y="0"/>
            <a:chExt cx="2834428" cy="158549"/>
          </a:xfrm>
        </p:grpSpPr>
        <p:sp>
          <p:nvSpPr>
            <p:cNvPr id="7" name="Freeform 7"/>
            <p:cNvSpPr/>
            <p:nvPr/>
          </p:nvSpPr>
          <p:spPr>
            <a:xfrm>
              <a:off x="0" y="0"/>
              <a:ext cx="2834428" cy="158549"/>
            </a:xfrm>
            <a:custGeom>
              <a:avLst/>
              <a:gdLst/>
              <a:ahLst/>
              <a:cxnLst/>
              <a:rect l="l" t="t" r="r" b="b"/>
              <a:pathLst>
                <a:path w="2834428" h="158549">
                  <a:moveTo>
                    <a:pt x="0" y="0"/>
                  </a:moveTo>
                  <a:lnTo>
                    <a:pt x="2834428" y="0"/>
                  </a:lnTo>
                  <a:lnTo>
                    <a:pt x="2834428" y="158549"/>
                  </a:lnTo>
                  <a:lnTo>
                    <a:pt x="0" y="158549"/>
                  </a:lnTo>
                  <a:close/>
                </a:path>
              </a:pathLst>
            </a:custGeom>
            <a:solidFill>
              <a:srgbClr val="FFDE59"/>
            </a:solidFill>
          </p:spPr>
          <p:txBody>
            <a:bodyPr/>
            <a:lstStyle/>
            <a:p>
              <a:endParaRPr lang="en-GB" sz="1200" dirty="0"/>
            </a:p>
          </p:txBody>
        </p:sp>
      </p:grpSp>
      <p:grpSp>
        <p:nvGrpSpPr>
          <p:cNvPr id="8" name="Group 8"/>
          <p:cNvGrpSpPr/>
          <p:nvPr/>
        </p:nvGrpSpPr>
        <p:grpSpPr>
          <a:xfrm>
            <a:off x="0" y="5549161"/>
            <a:ext cx="12192000" cy="982444"/>
            <a:chOff x="0" y="0"/>
            <a:chExt cx="4816593" cy="388126"/>
          </a:xfrm>
        </p:grpSpPr>
        <p:sp>
          <p:nvSpPr>
            <p:cNvPr id="9" name="Freeform 9"/>
            <p:cNvSpPr/>
            <p:nvPr/>
          </p:nvSpPr>
          <p:spPr>
            <a:xfrm>
              <a:off x="0" y="0"/>
              <a:ext cx="4816592" cy="388126"/>
            </a:xfrm>
            <a:custGeom>
              <a:avLst/>
              <a:gdLst/>
              <a:ahLst/>
              <a:cxnLst/>
              <a:rect l="l" t="t" r="r" b="b"/>
              <a:pathLst>
                <a:path w="4816592" h="388126">
                  <a:moveTo>
                    <a:pt x="0" y="0"/>
                  </a:moveTo>
                  <a:lnTo>
                    <a:pt x="4816592" y="0"/>
                  </a:lnTo>
                  <a:lnTo>
                    <a:pt x="4816592" y="388126"/>
                  </a:lnTo>
                  <a:lnTo>
                    <a:pt x="0" y="388126"/>
                  </a:lnTo>
                  <a:close/>
                </a:path>
              </a:pathLst>
            </a:custGeom>
            <a:solidFill>
              <a:srgbClr val="FFFFFF"/>
            </a:solidFill>
          </p:spPr>
          <p:txBody>
            <a:bodyPr/>
            <a:lstStyle/>
            <a:p>
              <a:endParaRPr lang="en-GB" sz="1200" dirty="0"/>
            </a:p>
          </p:txBody>
        </p:sp>
        <p:sp>
          <p:nvSpPr>
            <p:cNvPr id="10" name="TextBox 10"/>
            <p:cNvSpPr txBox="1"/>
            <p:nvPr/>
          </p:nvSpPr>
          <p:spPr>
            <a:xfrm>
              <a:off x="0" y="-38100"/>
              <a:ext cx="4816593" cy="426226"/>
            </a:xfrm>
            <a:prstGeom prst="rect">
              <a:avLst/>
            </a:prstGeom>
          </p:spPr>
          <p:txBody>
            <a:bodyPr lIns="33867" tIns="33867" rIns="33867" bIns="33867" rtlCol="0" anchor="ctr"/>
            <a:lstStyle/>
            <a:p>
              <a:pPr algn="ctr">
                <a:lnSpc>
                  <a:spcPts val="1773"/>
                </a:lnSpc>
                <a:spcBef>
                  <a:spcPct val="0"/>
                </a:spcBef>
              </a:pPr>
              <a:endParaRPr sz="1200" dirty="0"/>
            </a:p>
          </p:txBody>
        </p:sp>
      </p:grpSp>
      <p:sp>
        <p:nvSpPr>
          <p:cNvPr id="11" name="TextBox 11"/>
          <p:cNvSpPr txBox="1"/>
          <p:nvPr/>
        </p:nvSpPr>
        <p:spPr>
          <a:xfrm>
            <a:off x="1428056" y="4814042"/>
            <a:ext cx="9335889" cy="548548"/>
          </a:xfrm>
          <a:prstGeom prst="rect">
            <a:avLst/>
          </a:prstGeom>
        </p:spPr>
        <p:txBody>
          <a:bodyPr lIns="0" tIns="0" rIns="0" bIns="0" rtlCol="0" anchor="t">
            <a:spAutoFit/>
          </a:bodyPr>
          <a:lstStyle/>
          <a:p>
            <a:pPr algn="ctr">
              <a:lnSpc>
                <a:spcPts val="4574"/>
              </a:lnSpc>
            </a:pPr>
            <a:r>
              <a:rPr lang="en-US" sz="3267" dirty="0">
                <a:solidFill>
                  <a:srgbClr val="1C2681"/>
                </a:solidFill>
                <a:latin typeface="Rubik" pitchFamily="2" charset="-79"/>
                <a:cs typeface="Rubik" pitchFamily="2" charset="-79"/>
              </a:rPr>
              <a:t>ShoutOutforSEND@buckinghamshire.gov.uk </a:t>
            </a:r>
          </a:p>
        </p:txBody>
      </p:sp>
      <p:sp>
        <p:nvSpPr>
          <p:cNvPr id="12" name="TextBox 12"/>
          <p:cNvSpPr txBox="1"/>
          <p:nvPr/>
        </p:nvSpPr>
        <p:spPr>
          <a:xfrm>
            <a:off x="238624" y="5818951"/>
            <a:ext cx="11714747" cy="456856"/>
          </a:xfrm>
          <a:prstGeom prst="rect">
            <a:avLst/>
          </a:prstGeom>
        </p:spPr>
        <p:txBody>
          <a:bodyPr wrap="square" lIns="0" tIns="0" rIns="0" bIns="0" rtlCol="0" anchor="t">
            <a:spAutoFit/>
          </a:bodyPr>
          <a:lstStyle/>
          <a:p>
            <a:pPr algn="ctr">
              <a:lnSpc>
                <a:spcPts val="3921"/>
              </a:lnSpc>
            </a:pPr>
            <a:r>
              <a:rPr lang="en-US" sz="2800" b="1" dirty="0">
                <a:solidFill>
                  <a:srgbClr val="191919"/>
                </a:solidFill>
                <a:latin typeface="Rubik" pitchFamily="2" charset="-79"/>
                <a:cs typeface="Rubik"/>
              </a:rPr>
              <a:t>Notes from kick-off meeting 15.07.2024</a:t>
            </a:r>
            <a:endParaRPr lang="en-US" sz="2800" b="1" dirty="0">
              <a:solidFill>
                <a:srgbClr val="191919"/>
              </a:solidFill>
              <a:latin typeface="Rubik" pitchFamily="2" charset="-79"/>
              <a:cs typeface="Rubik" pitchFamily="2" charset="-79"/>
            </a:endParaRPr>
          </a:p>
        </p:txBody>
      </p:sp>
      <p:pic>
        <p:nvPicPr>
          <p:cNvPr id="13" name="Picture 12" descr="A screenshot of a video game  Description automatically generated with medium confidence">
            <a:extLst>
              <a:ext uri="{FF2B5EF4-FFF2-40B4-BE49-F238E27FC236}">
                <a16:creationId xmlns:a16="http://schemas.microsoft.com/office/drawing/2014/main" id="{4E5CAC12-8AF2-4B53-EEC9-884371568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296" y="1225467"/>
            <a:ext cx="7960112" cy="31197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EC440"/>
        </a:solidFill>
        <a:effectLst/>
      </p:bgPr>
    </p:bg>
    <p:spTree>
      <p:nvGrpSpPr>
        <p:cNvPr id="1" name=""/>
        <p:cNvGrpSpPr/>
        <p:nvPr/>
      </p:nvGrpSpPr>
      <p:grpSpPr>
        <a:xfrm>
          <a:off x="0" y="0"/>
          <a:ext cx="0" cy="0"/>
          <a:chOff x="0" y="0"/>
          <a:chExt cx="0" cy="0"/>
        </a:xfrm>
      </p:grpSpPr>
      <p:grpSp>
        <p:nvGrpSpPr>
          <p:cNvPr id="2" name="Group 2"/>
          <p:cNvGrpSpPr/>
          <p:nvPr/>
        </p:nvGrpSpPr>
        <p:grpSpPr>
          <a:xfrm>
            <a:off x="1843534" y="0"/>
            <a:ext cx="10348466" cy="6858000"/>
            <a:chOff x="0" y="0"/>
            <a:chExt cx="5662723" cy="3752725"/>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5" name="Freeform 5"/>
          <p:cNvSpPr/>
          <p:nvPr/>
        </p:nvSpPr>
        <p:spPr>
          <a:xfrm>
            <a:off x="712163" y="1666228"/>
            <a:ext cx="888510" cy="888510"/>
          </a:xfrm>
          <a:custGeom>
            <a:avLst/>
            <a:gdLst/>
            <a:ahLst/>
            <a:cxnLst/>
            <a:rect l="l" t="t" r="r" b="b"/>
            <a:pathLst>
              <a:path w="1332765" h="1332765">
                <a:moveTo>
                  <a:pt x="0" y="0"/>
                </a:moveTo>
                <a:lnTo>
                  <a:pt x="1332765" y="0"/>
                </a:lnTo>
                <a:lnTo>
                  <a:pt x="1332765" y="1332765"/>
                </a:lnTo>
                <a:lnTo>
                  <a:pt x="0" y="13327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6" name="Freeform 6"/>
          <p:cNvSpPr/>
          <p:nvPr/>
        </p:nvSpPr>
        <p:spPr>
          <a:xfrm>
            <a:off x="712163" y="2948437"/>
            <a:ext cx="888400" cy="888400"/>
          </a:xfrm>
          <a:custGeom>
            <a:avLst/>
            <a:gdLst/>
            <a:ahLst/>
            <a:cxnLst/>
            <a:rect l="l" t="t" r="r" b="b"/>
            <a:pathLst>
              <a:path w="1332600" h="1332600">
                <a:moveTo>
                  <a:pt x="0" y="0"/>
                </a:moveTo>
                <a:lnTo>
                  <a:pt x="1332600" y="0"/>
                </a:lnTo>
                <a:lnTo>
                  <a:pt x="1332600" y="1332601"/>
                </a:lnTo>
                <a:lnTo>
                  <a:pt x="0" y="1332601"/>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7" name="Freeform 7"/>
          <p:cNvSpPr/>
          <p:nvPr/>
        </p:nvSpPr>
        <p:spPr>
          <a:xfrm>
            <a:off x="712163" y="4128938"/>
            <a:ext cx="914763" cy="914763"/>
          </a:xfrm>
          <a:custGeom>
            <a:avLst/>
            <a:gdLst/>
            <a:ahLst/>
            <a:cxnLst/>
            <a:rect l="l" t="t" r="r" b="b"/>
            <a:pathLst>
              <a:path w="1372144" h="1372144">
                <a:moveTo>
                  <a:pt x="0" y="0"/>
                </a:moveTo>
                <a:lnTo>
                  <a:pt x="1372144" y="0"/>
                </a:lnTo>
                <a:lnTo>
                  <a:pt x="1372144" y="1372144"/>
                </a:lnTo>
                <a:lnTo>
                  <a:pt x="0" y="1372144"/>
                </a:lnTo>
                <a:lnTo>
                  <a:pt x="0" y="0"/>
                </a:lnTo>
                <a:close/>
              </a:path>
            </a:pathLst>
          </a:custGeom>
          <a:blipFill>
            <a:blip r:embed="rId4"/>
            <a:stretch>
              <a:fillRect/>
            </a:stretch>
          </a:blipFill>
        </p:spPr>
        <p:txBody>
          <a:bodyPr/>
          <a:lstStyle/>
          <a:p>
            <a:pPr defTabSz="609630">
              <a:defRPr/>
            </a:pPr>
            <a:endParaRPr lang="en-GB" sz="1200" dirty="0">
              <a:solidFill>
                <a:prstClr val="black"/>
              </a:solidFill>
              <a:latin typeface="Calibri"/>
            </a:endParaRPr>
          </a:p>
        </p:txBody>
      </p:sp>
      <p:sp>
        <p:nvSpPr>
          <p:cNvPr id="8" name="Freeform 8"/>
          <p:cNvSpPr/>
          <p:nvPr/>
        </p:nvSpPr>
        <p:spPr>
          <a:xfrm>
            <a:off x="722340" y="5361201"/>
            <a:ext cx="894408" cy="894408"/>
          </a:xfrm>
          <a:custGeom>
            <a:avLst/>
            <a:gdLst/>
            <a:ahLst/>
            <a:cxnLst/>
            <a:rect l="l" t="t" r="r" b="b"/>
            <a:pathLst>
              <a:path w="1341612" h="1341612">
                <a:moveTo>
                  <a:pt x="0" y="0"/>
                </a:moveTo>
                <a:lnTo>
                  <a:pt x="1341612" y="0"/>
                </a:lnTo>
                <a:lnTo>
                  <a:pt x="1341612" y="1341612"/>
                </a:lnTo>
                <a:lnTo>
                  <a:pt x="0" y="1341612"/>
                </a:lnTo>
                <a:lnTo>
                  <a:pt x="0" y="0"/>
                </a:lnTo>
                <a:close/>
              </a:path>
            </a:pathLst>
          </a:custGeom>
          <a:blipFill>
            <a:blip r:embed="rId5"/>
            <a:stretch>
              <a:fillRect/>
            </a:stretch>
          </a:blipFill>
        </p:spPr>
        <p:txBody>
          <a:bodyPr/>
          <a:lstStyle/>
          <a:p>
            <a:pPr defTabSz="609630">
              <a:defRPr/>
            </a:pPr>
            <a:endParaRPr lang="en-GB" sz="1200" dirty="0">
              <a:solidFill>
                <a:prstClr val="black"/>
              </a:solidFill>
              <a:latin typeface="Calibri"/>
            </a:endParaRPr>
          </a:p>
        </p:txBody>
      </p:sp>
      <p:sp>
        <p:nvSpPr>
          <p:cNvPr id="4" name="Content Placeholder 4">
            <a:extLst>
              <a:ext uri="{FF2B5EF4-FFF2-40B4-BE49-F238E27FC236}">
                <a16:creationId xmlns:a16="http://schemas.microsoft.com/office/drawing/2014/main" id="{08855CC5-94C9-A813-C7F1-EC44827F68EC}"/>
              </a:ext>
            </a:extLst>
          </p:cNvPr>
          <p:cNvSpPr txBox="1">
            <a:spLocks/>
          </p:cNvSpPr>
          <p:nvPr/>
        </p:nvSpPr>
        <p:spPr>
          <a:xfrm>
            <a:off x="2648989" y="1805795"/>
            <a:ext cx="8993700" cy="4396972"/>
          </a:xfrm>
          <a:prstGeom prst="rect">
            <a:avLst/>
          </a:prstGeom>
        </p:spPr>
        <p:txBody>
          <a:bodyPr numCol="1">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sz="2800" dirty="0"/>
          </a:p>
        </p:txBody>
      </p:sp>
      <p:sp>
        <p:nvSpPr>
          <p:cNvPr id="11" name="Content Placeholder 2">
            <a:extLst>
              <a:ext uri="{FF2B5EF4-FFF2-40B4-BE49-F238E27FC236}">
                <a16:creationId xmlns:a16="http://schemas.microsoft.com/office/drawing/2014/main" id="{6D5698C2-1201-C962-3C5D-084C1659019E}"/>
              </a:ext>
            </a:extLst>
          </p:cNvPr>
          <p:cNvSpPr txBox="1">
            <a:spLocks/>
          </p:cNvSpPr>
          <p:nvPr/>
        </p:nvSpPr>
        <p:spPr>
          <a:xfrm>
            <a:off x="2343233" y="1666228"/>
            <a:ext cx="9126427"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r>
              <a:rPr lang="en-GB" sz="2200" dirty="0"/>
              <a:t>Out of the 11 solutions, the below 8 had the least votes, and </a:t>
            </a:r>
            <a:r>
              <a:rPr lang="en-GB" sz="2200" b="1" dirty="0"/>
              <a:t>may</a:t>
            </a:r>
            <a:r>
              <a:rPr lang="en-GB" sz="2200" dirty="0"/>
              <a:t> not be included in the CYP Plan:</a:t>
            </a:r>
          </a:p>
          <a:p>
            <a:r>
              <a:rPr lang="en-GB" sz="2100" dirty="0"/>
              <a:t>Reps to deliver a presentation/talk at the Inclusion Conference in September</a:t>
            </a:r>
          </a:p>
          <a:p>
            <a:r>
              <a:rPr lang="en-GB" sz="2100" dirty="0"/>
              <a:t>Carry out research/explore why the length of interventions for young people </a:t>
            </a:r>
            <a:r>
              <a:rPr lang="en-GB" sz="2100"/>
              <a:t>with SEND should </a:t>
            </a:r>
            <a:r>
              <a:rPr lang="en-GB" sz="2100" dirty="0"/>
              <a:t>be longer to give them more time to build trust</a:t>
            </a:r>
          </a:p>
          <a:p>
            <a:r>
              <a:rPr lang="en-GB" sz="2100" dirty="0"/>
              <a:t>Design an event/training which strengthens relationships with the police and young people with SEND</a:t>
            </a:r>
          </a:p>
          <a:p>
            <a:r>
              <a:rPr lang="en-GB" sz="2100" dirty="0"/>
              <a:t>Reps to create a webinar/resource to train teachers on understanding the legality of reasonable adjustments</a:t>
            </a:r>
          </a:p>
          <a:p>
            <a:r>
              <a:rPr lang="en-GB" sz="2100" dirty="0"/>
              <a:t>Reps to attend and share thoughts and feelings at the SEND Employment Forum</a:t>
            </a:r>
          </a:p>
          <a:p>
            <a:r>
              <a:rPr lang="en-GB" sz="2100" dirty="0"/>
              <a:t>Create a resource/training to help schools provide SEND students with an inclusive ‘environment’</a:t>
            </a:r>
          </a:p>
          <a:p>
            <a:endParaRPr lang="en-GB" sz="2100" dirty="0"/>
          </a:p>
          <a:p>
            <a:endParaRPr lang="en-GB" sz="2100" dirty="0"/>
          </a:p>
          <a:p>
            <a:endParaRPr lang="en-GB" sz="2100" dirty="0"/>
          </a:p>
        </p:txBody>
      </p:sp>
      <p:sp>
        <p:nvSpPr>
          <p:cNvPr id="12" name="TextBox 11">
            <a:extLst>
              <a:ext uri="{FF2B5EF4-FFF2-40B4-BE49-F238E27FC236}">
                <a16:creationId xmlns:a16="http://schemas.microsoft.com/office/drawing/2014/main" id="{7FA1EEB1-FCED-C71E-F600-6D55C16F66D5}"/>
              </a:ext>
            </a:extLst>
          </p:cNvPr>
          <p:cNvSpPr txBox="1"/>
          <p:nvPr/>
        </p:nvSpPr>
        <p:spPr>
          <a:xfrm>
            <a:off x="2286566" y="603250"/>
            <a:ext cx="9757045" cy="1015919"/>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Item 3 – CYP Plan: Output from votes on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5324"/>
        </a:solidFill>
        <a:effectLst/>
      </p:bgPr>
    </p:bg>
    <p:spTree>
      <p:nvGrpSpPr>
        <p:cNvPr id="1" name=""/>
        <p:cNvGrpSpPr/>
        <p:nvPr/>
      </p:nvGrpSpPr>
      <p:grpSpPr>
        <a:xfrm>
          <a:off x="0" y="0"/>
          <a:ext cx="0" cy="0"/>
          <a:chOff x="0" y="0"/>
          <a:chExt cx="0" cy="0"/>
        </a:xfrm>
      </p:grpSpPr>
      <p:grpSp>
        <p:nvGrpSpPr>
          <p:cNvPr id="18" name="Group 2">
            <a:extLst>
              <a:ext uri="{FF2B5EF4-FFF2-40B4-BE49-F238E27FC236}">
                <a16:creationId xmlns:a16="http://schemas.microsoft.com/office/drawing/2014/main" id="{27364E5A-25CA-0B19-08C1-CD1843669CE6}"/>
              </a:ext>
            </a:extLst>
          </p:cNvPr>
          <p:cNvGrpSpPr/>
          <p:nvPr/>
        </p:nvGrpSpPr>
        <p:grpSpPr>
          <a:xfrm>
            <a:off x="1843534" y="0"/>
            <a:ext cx="10348466" cy="6858000"/>
            <a:chOff x="0" y="0"/>
            <a:chExt cx="5662723" cy="3752725"/>
          </a:xfrm>
        </p:grpSpPr>
        <p:sp>
          <p:nvSpPr>
            <p:cNvPr id="19" name="Freeform 3">
              <a:extLst>
                <a:ext uri="{FF2B5EF4-FFF2-40B4-BE49-F238E27FC236}">
                  <a16:creationId xmlns:a16="http://schemas.microsoft.com/office/drawing/2014/main" id="{9CDAAEF7-B67C-BEFA-BC5A-CDEBEE9EB9FB}"/>
                </a:ext>
              </a:extLst>
            </p:cNvPr>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b="1" dirty="0">
                <a:solidFill>
                  <a:prstClr val="black"/>
                </a:solidFill>
                <a:latin typeface="Calibri"/>
              </a:endParaRPr>
            </a:p>
          </p:txBody>
        </p:sp>
      </p:grpSp>
      <p:sp>
        <p:nvSpPr>
          <p:cNvPr id="20" name="Freeform 5">
            <a:extLst>
              <a:ext uri="{FF2B5EF4-FFF2-40B4-BE49-F238E27FC236}">
                <a16:creationId xmlns:a16="http://schemas.microsoft.com/office/drawing/2014/main" id="{965D7ECF-2695-1EDC-49C8-BBBEF74A1EEA}"/>
              </a:ext>
            </a:extLst>
          </p:cNvPr>
          <p:cNvSpPr/>
          <p:nvPr/>
        </p:nvSpPr>
        <p:spPr>
          <a:xfrm>
            <a:off x="-1322717" y="4262661"/>
            <a:ext cx="3364044" cy="3364044"/>
          </a:xfrm>
          <a:custGeom>
            <a:avLst/>
            <a:gdLst/>
            <a:ahLst/>
            <a:cxnLst/>
            <a:rect l="l" t="t" r="r" b="b"/>
            <a:pathLst>
              <a:path w="5046066" h="5046066">
                <a:moveTo>
                  <a:pt x="0" y="0"/>
                </a:moveTo>
                <a:lnTo>
                  <a:pt x="5046066" y="0"/>
                </a:lnTo>
                <a:lnTo>
                  <a:pt x="5046066" y="5046065"/>
                </a:lnTo>
                <a:lnTo>
                  <a:pt x="0" y="50460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21" name="Freeform 6">
            <a:extLst>
              <a:ext uri="{FF2B5EF4-FFF2-40B4-BE49-F238E27FC236}">
                <a16:creationId xmlns:a16="http://schemas.microsoft.com/office/drawing/2014/main" id="{09059D5E-8B27-BA14-0A9A-F9783839FBA5}"/>
              </a:ext>
            </a:extLst>
          </p:cNvPr>
          <p:cNvSpPr/>
          <p:nvPr/>
        </p:nvSpPr>
        <p:spPr>
          <a:xfrm rot="10800000">
            <a:off x="-1930378" y="-1880154"/>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22" name="Content Placeholder 2">
            <a:extLst>
              <a:ext uri="{FF2B5EF4-FFF2-40B4-BE49-F238E27FC236}">
                <a16:creationId xmlns:a16="http://schemas.microsoft.com/office/drawing/2014/main" id="{70995BA8-AF19-BCAA-0643-56D26E3E1D24}"/>
              </a:ext>
            </a:extLst>
          </p:cNvPr>
          <p:cNvSpPr txBox="1">
            <a:spLocks/>
          </p:cNvSpPr>
          <p:nvPr/>
        </p:nvSpPr>
        <p:spPr>
          <a:xfrm>
            <a:off x="2466525" y="1820050"/>
            <a:ext cx="10515600" cy="4351338"/>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sz="2800" dirty="0"/>
          </a:p>
        </p:txBody>
      </p:sp>
      <p:sp>
        <p:nvSpPr>
          <p:cNvPr id="26" name="Content Placeholder 2">
            <a:extLst>
              <a:ext uri="{FF2B5EF4-FFF2-40B4-BE49-F238E27FC236}">
                <a16:creationId xmlns:a16="http://schemas.microsoft.com/office/drawing/2014/main" id="{C8BD37E2-1E95-E00F-52B9-D09B7BF26CDC}"/>
              </a:ext>
            </a:extLst>
          </p:cNvPr>
          <p:cNvSpPr txBox="1">
            <a:spLocks/>
          </p:cNvSpPr>
          <p:nvPr/>
        </p:nvSpPr>
        <p:spPr>
          <a:xfrm>
            <a:off x="2551932" y="1315451"/>
            <a:ext cx="96052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altLang="en-GB" sz="2400" dirty="0">
              <a:cs typeface="Rubik"/>
            </a:endParaRPr>
          </a:p>
        </p:txBody>
      </p:sp>
      <p:sp>
        <p:nvSpPr>
          <p:cNvPr id="2" name="Content Placeholder 2">
            <a:extLst>
              <a:ext uri="{FF2B5EF4-FFF2-40B4-BE49-F238E27FC236}">
                <a16:creationId xmlns:a16="http://schemas.microsoft.com/office/drawing/2014/main" id="{93AD3F3C-2C63-9891-C6C8-95CA80770502}"/>
              </a:ext>
            </a:extLst>
          </p:cNvPr>
          <p:cNvSpPr txBox="1">
            <a:spLocks/>
          </p:cNvSpPr>
          <p:nvPr/>
        </p:nvSpPr>
        <p:spPr>
          <a:xfrm>
            <a:off x="2215161" y="1253331"/>
            <a:ext cx="96052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lvl="0" algn="ctr"/>
            <a:endParaRPr lang="en-GB" sz="3200" b="1" dirty="0"/>
          </a:p>
          <a:p>
            <a:pPr marL="0" lvl="0" indent="0" algn="ctr">
              <a:buNone/>
            </a:pPr>
            <a:endParaRPr lang="en-GB" sz="3200" b="1" dirty="0"/>
          </a:p>
          <a:p>
            <a:pPr marL="0" lvl="0" indent="0" algn="ctr">
              <a:buNone/>
            </a:pPr>
            <a:r>
              <a:rPr lang="en-GB" sz="3200" b="1" dirty="0"/>
              <a:t>The following slides summarise the key comments from each station on the CYP Plan activity. These (and many others) will be considered when devising the plan.</a:t>
            </a:r>
            <a:endParaRPr lang="en-GB" altLang="en-GB" sz="3600" b="1" dirty="0">
              <a:cs typeface="Rubik"/>
            </a:endParaRPr>
          </a:p>
        </p:txBody>
      </p:sp>
    </p:spTree>
    <p:extLst>
      <p:ext uri="{BB962C8B-B14F-4D97-AF65-F5344CB8AC3E}">
        <p14:creationId xmlns:p14="http://schemas.microsoft.com/office/powerpoint/2010/main" val="101227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3B9DA"/>
        </a:solidFill>
        <a:effectLst/>
      </p:bgPr>
    </p:bg>
    <p:spTree>
      <p:nvGrpSpPr>
        <p:cNvPr id="1" name=""/>
        <p:cNvGrpSpPr/>
        <p:nvPr/>
      </p:nvGrpSpPr>
      <p:grpSpPr>
        <a:xfrm>
          <a:off x="0" y="0"/>
          <a:ext cx="0" cy="0"/>
          <a:chOff x="0" y="0"/>
          <a:chExt cx="0" cy="0"/>
        </a:xfrm>
      </p:grpSpPr>
      <p:grpSp>
        <p:nvGrpSpPr>
          <p:cNvPr id="2" name="Group 2"/>
          <p:cNvGrpSpPr/>
          <p:nvPr/>
        </p:nvGrpSpPr>
        <p:grpSpPr>
          <a:xfrm>
            <a:off x="1843535" y="-2"/>
            <a:ext cx="10348465" cy="6858002"/>
            <a:chOff x="0" y="0"/>
            <a:chExt cx="5662723" cy="3752726"/>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endParaRPr lang="en-GB" sz="1200" dirty="0">
                <a:solidFill>
                  <a:prstClr val="black"/>
                </a:solidFill>
                <a:latin typeface="Calibri"/>
              </a:endParaRPr>
            </a:p>
          </p:txBody>
        </p:sp>
      </p:grpSp>
      <p:sp>
        <p:nvSpPr>
          <p:cNvPr id="4" name="Freeform 4"/>
          <p:cNvSpPr/>
          <p:nvPr/>
        </p:nvSpPr>
        <p:spPr>
          <a:xfrm rot="-10800000" flipH="1">
            <a:off x="-1764834" y="-957174"/>
            <a:ext cx="4579366" cy="3664966"/>
          </a:xfrm>
          <a:custGeom>
            <a:avLst/>
            <a:gdLst/>
            <a:ahLst/>
            <a:cxnLst/>
            <a:rect l="l" t="t" r="r" b="b"/>
            <a:pathLst>
              <a:path w="6869049" h="6869049">
                <a:moveTo>
                  <a:pt x="6869049" y="0"/>
                </a:moveTo>
                <a:lnTo>
                  <a:pt x="0" y="0"/>
                </a:lnTo>
                <a:lnTo>
                  <a:pt x="0" y="6869049"/>
                </a:lnTo>
                <a:lnTo>
                  <a:pt x="6869049" y="6869049"/>
                </a:lnTo>
                <a:lnTo>
                  <a:pt x="6869049" y="0"/>
                </a:lnTo>
                <a:close/>
              </a:path>
            </a:pathLst>
          </a:custGeom>
          <a:blipFill>
            <a:blip r:embed="rId2"/>
            <a:stretch>
              <a:fillRect/>
            </a:stretch>
          </a:blipFill>
        </p:spPr>
        <p:txBody>
          <a:bodyPr/>
          <a:lstStyle/>
          <a:p>
            <a:pPr defTabSz="609630"/>
            <a:endParaRPr lang="en-GB" sz="1200" dirty="0">
              <a:solidFill>
                <a:prstClr val="black"/>
              </a:solidFill>
              <a:latin typeface="Calibri"/>
            </a:endParaRPr>
          </a:p>
        </p:txBody>
      </p:sp>
      <p:sp>
        <p:nvSpPr>
          <p:cNvPr id="5" name="Freeform 5"/>
          <p:cNvSpPr/>
          <p:nvPr/>
        </p:nvSpPr>
        <p:spPr>
          <a:xfrm rot="1021551">
            <a:off x="-1839731" y="4193280"/>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endParaRPr lang="en-GB" sz="1200" dirty="0">
              <a:solidFill>
                <a:prstClr val="black"/>
              </a:solidFill>
              <a:latin typeface="Calibri"/>
            </a:endParaRPr>
          </a:p>
        </p:txBody>
      </p:sp>
      <p:sp>
        <p:nvSpPr>
          <p:cNvPr id="10" name="Content Placeholder 2">
            <a:extLst>
              <a:ext uri="{FF2B5EF4-FFF2-40B4-BE49-F238E27FC236}">
                <a16:creationId xmlns:a16="http://schemas.microsoft.com/office/drawing/2014/main" id="{F7F1D7A4-3D27-38B1-A8C5-6603636B51CD}"/>
              </a:ext>
            </a:extLst>
          </p:cNvPr>
          <p:cNvSpPr txBox="1">
            <a:spLocks/>
          </p:cNvSpPr>
          <p:nvPr/>
        </p:nvSpPr>
        <p:spPr>
          <a:xfrm>
            <a:off x="2241205" y="1289460"/>
            <a:ext cx="9653337" cy="4915180"/>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spcBef>
                <a:spcPts val="1200"/>
              </a:spcBef>
            </a:pPr>
            <a:endParaRPr lang="en-GB" sz="2800" dirty="0"/>
          </a:p>
        </p:txBody>
      </p:sp>
      <p:sp>
        <p:nvSpPr>
          <p:cNvPr id="6" name="Content Placeholder 2">
            <a:extLst>
              <a:ext uri="{FF2B5EF4-FFF2-40B4-BE49-F238E27FC236}">
                <a16:creationId xmlns:a16="http://schemas.microsoft.com/office/drawing/2014/main" id="{64C55274-8DA7-406E-EDA9-0DBE30382741}"/>
              </a:ext>
            </a:extLst>
          </p:cNvPr>
          <p:cNvSpPr txBox="1">
            <a:spLocks/>
          </p:cNvSpPr>
          <p:nvPr/>
        </p:nvSpPr>
        <p:spPr>
          <a:xfrm>
            <a:off x="2551932" y="1315451"/>
            <a:ext cx="8297043"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r>
              <a:rPr lang="en-GB" altLang="en-GB" sz="2000" dirty="0">
                <a:cs typeface="Rubik"/>
              </a:rPr>
              <a:t>“Sometimes having no money forces us to work in a different way… If there is a way in which we can work in a more collaborative way with partners, that could have a tremendous impact” (SPB member)</a:t>
            </a:r>
          </a:p>
          <a:p>
            <a:endParaRPr lang="en-GB" altLang="en-GB" sz="2000" dirty="0">
              <a:cs typeface="Rubik"/>
            </a:endParaRPr>
          </a:p>
          <a:p>
            <a:r>
              <a:rPr lang="en-GB" altLang="en-GB" sz="2000" dirty="0">
                <a:cs typeface="Rubik"/>
              </a:rPr>
              <a:t>“It’s less about dropping in to deliver training, and more about working with students in schools to integrate an ongoing inclusive culture in all schools, as they are the ones who know what it is like in their environment. I can guarantee that there will be at least 10 CYP in each school who are desperate to do something [</a:t>
            </a:r>
            <a:r>
              <a:rPr lang="en-GB" altLang="en-GB" sz="2000" i="1" dirty="0">
                <a:cs typeface="Rubik"/>
              </a:rPr>
              <a:t>like this</a:t>
            </a:r>
            <a:r>
              <a:rPr lang="en-GB" altLang="en-GB" sz="2000" dirty="0">
                <a:cs typeface="Rubik"/>
              </a:rPr>
              <a:t>]” (SOfS Rep)</a:t>
            </a:r>
          </a:p>
          <a:p>
            <a:endParaRPr lang="en-GB" altLang="en-GB" sz="2000" dirty="0">
              <a:cs typeface="Rubik"/>
            </a:endParaRPr>
          </a:p>
          <a:p>
            <a:r>
              <a:rPr lang="en-GB" altLang="en-GB" sz="2000" dirty="0">
                <a:cs typeface="Rubik"/>
              </a:rPr>
              <a:t>“It’s essential that we empower and encourage young people to feel safe to speak up and have this ongoing in their lives as if we were parachuted in, it would not have a long term impact.” (SOfS Rep)</a:t>
            </a:r>
          </a:p>
          <a:p>
            <a:endParaRPr lang="en-GB" altLang="en-GB" sz="2000" dirty="0">
              <a:cs typeface="Rubik"/>
            </a:endParaRPr>
          </a:p>
        </p:txBody>
      </p:sp>
      <p:sp>
        <p:nvSpPr>
          <p:cNvPr id="7" name="TextBox 6">
            <a:extLst>
              <a:ext uri="{FF2B5EF4-FFF2-40B4-BE49-F238E27FC236}">
                <a16:creationId xmlns:a16="http://schemas.microsoft.com/office/drawing/2014/main" id="{647E0AFC-45E2-27C3-ACD3-0ED29C6F8678}"/>
              </a:ext>
            </a:extLst>
          </p:cNvPr>
          <p:cNvSpPr txBox="1"/>
          <p:nvPr/>
        </p:nvSpPr>
        <p:spPr>
          <a:xfrm>
            <a:off x="2286566" y="603250"/>
            <a:ext cx="9605211" cy="480131"/>
          </a:xfrm>
          <a:prstGeom prst="rect">
            <a:avLst/>
          </a:prstGeom>
          <a:noFill/>
        </p:spPr>
        <p:txBody>
          <a:bodyPr wrap="square">
            <a:spAutoFit/>
          </a:bodyPr>
          <a:lstStyle/>
          <a:p>
            <a:pPr defTabSz="609630">
              <a:lnSpc>
                <a:spcPct val="90000"/>
              </a:lnSpc>
              <a:spcBef>
                <a:spcPct val="0"/>
              </a:spcBef>
              <a:spcAft>
                <a:spcPts val="400"/>
              </a:spcAft>
              <a:defRPr/>
            </a:pPr>
            <a:r>
              <a:rPr lang="en-GB" sz="2800" b="1" dirty="0">
                <a:solidFill>
                  <a:srgbClr val="F79646"/>
                </a:solidFill>
                <a:latin typeface="Rubik" pitchFamily="2" charset="-79"/>
                <a:cs typeface="Rubik" pitchFamily="2" charset="-79"/>
              </a:rPr>
              <a:t>Key comments (Education)</a:t>
            </a:r>
          </a:p>
        </p:txBody>
      </p:sp>
    </p:spTree>
    <p:extLst>
      <p:ext uri="{BB962C8B-B14F-4D97-AF65-F5344CB8AC3E}">
        <p14:creationId xmlns:p14="http://schemas.microsoft.com/office/powerpoint/2010/main" val="154434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EC440"/>
        </a:solidFill>
        <a:effectLst/>
      </p:bgPr>
    </p:bg>
    <p:spTree>
      <p:nvGrpSpPr>
        <p:cNvPr id="1" name=""/>
        <p:cNvGrpSpPr/>
        <p:nvPr/>
      </p:nvGrpSpPr>
      <p:grpSpPr>
        <a:xfrm>
          <a:off x="0" y="0"/>
          <a:ext cx="0" cy="0"/>
          <a:chOff x="0" y="0"/>
          <a:chExt cx="0" cy="0"/>
        </a:xfrm>
      </p:grpSpPr>
      <p:grpSp>
        <p:nvGrpSpPr>
          <p:cNvPr id="2" name="Group 2"/>
          <p:cNvGrpSpPr/>
          <p:nvPr/>
        </p:nvGrpSpPr>
        <p:grpSpPr>
          <a:xfrm>
            <a:off x="1843534" y="0"/>
            <a:ext cx="10348466" cy="6858000"/>
            <a:chOff x="0" y="0"/>
            <a:chExt cx="5662723" cy="3752725"/>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5" name="Freeform 5"/>
          <p:cNvSpPr/>
          <p:nvPr/>
        </p:nvSpPr>
        <p:spPr>
          <a:xfrm>
            <a:off x="712163" y="1666228"/>
            <a:ext cx="888510" cy="888510"/>
          </a:xfrm>
          <a:custGeom>
            <a:avLst/>
            <a:gdLst/>
            <a:ahLst/>
            <a:cxnLst/>
            <a:rect l="l" t="t" r="r" b="b"/>
            <a:pathLst>
              <a:path w="1332765" h="1332765">
                <a:moveTo>
                  <a:pt x="0" y="0"/>
                </a:moveTo>
                <a:lnTo>
                  <a:pt x="1332765" y="0"/>
                </a:lnTo>
                <a:lnTo>
                  <a:pt x="1332765" y="1332765"/>
                </a:lnTo>
                <a:lnTo>
                  <a:pt x="0" y="13327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6" name="Freeform 6"/>
          <p:cNvSpPr/>
          <p:nvPr/>
        </p:nvSpPr>
        <p:spPr>
          <a:xfrm>
            <a:off x="712163" y="2948437"/>
            <a:ext cx="888400" cy="888400"/>
          </a:xfrm>
          <a:custGeom>
            <a:avLst/>
            <a:gdLst/>
            <a:ahLst/>
            <a:cxnLst/>
            <a:rect l="l" t="t" r="r" b="b"/>
            <a:pathLst>
              <a:path w="1332600" h="1332600">
                <a:moveTo>
                  <a:pt x="0" y="0"/>
                </a:moveTo>
                <a:lnTo>
                  <a:pt x="1332600" y="0"/>
                </a:lnTo>
                <a:lnTo>
                  <a:pt x="1332600" y="1332601"/>
                </a:lnTo>
                <a:lnTo>
                  <a:pt x="0" y="1332601"/>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7" name="Freeform 7"/>
          <p:cNvSpPr/>
          <p:nvPr/>
        </p:nvSpPr>
        <p:spPr>
          <a:xfrm>
            <a:off x="712163" y="4128938"/>
            <a:ext cx="914763" cy="914763"/>
          </a:xfrm>
          <a:custGeom>
            <a:avLst/>
            <a:gdLst/>
            <a:ahLst/>
            <a:cxnLst/>
            <a:rect l="l" t="t" r="r" b="b"/>
            <a:pathLst>
              <a:path w="1372144" h="1372144">
                <a:moveTo>
                  <a:pt x="0" y="0"/>
                </a:moveTo>
                <a:lnTo>
                  <a:pt x="1372144" y="0"/>
                </a:lnTo>
                <a:lnTo>
                  <a:pt x="1372144" y="1372144"/>
                </a:lnTo>
                <a:lnTo>
                  <a:pt x="0" y="1372144"/>
                </a:lnTo>
                <a:lnTo>
                  <a:pt x="0" y="0"/>
                </a:lnTo>
                <a:close/>
              </a:path>
            </a:pathLst>
          </a:custGeom>
          <a:blipFill>
            <a:blip r:embed="rId4"/>
            <a:stretch>
              <a:fillRect/>
            </a:stretch>
          </a:blipFill>
        </p:spPr>
        <p:txBody>
          <a:bodyPr/>
          <a:lstStyle/>
          <a:p>
            <a:pPr defTabSz="609630">
              <a:defRPr/>
            </a:pPr>
            <a:endParaRPr lang="en-GB" sz="1200" dirty="0">
              <a:solidFill>
                <a:prstClr val="black"/>
              </a:solidFill>
              <a:latin typeface="Calibri"/>
            </a:endParaRPr>
          </a:p>
        </p:txBody>
      </p:sp>
      <p:sp>
        <p:nvSpPr>
          <p:cNvPr id="8" name="Freeform 8"/>
          <p:cNvSpPr/>
          <p:nvPr/>
        </p:nvSpPr>
        <p:spPr>
          <a:xfrm>
            <a:off x="722340" y="5361201"/>
            <a:ext cx="894408" cy="894408"/>
          </a:xfrm>
          <a:custGeom>
            <a:avLst/>
            <a:gdLst/>
            <a:ahLst/>
            <a:cxnLst/>
            <a:rect l="l" t="t" r="r" b="b"/>
            <a:pathLst>
              <a:path w="1341612" h="1341612">
                <a:moveTo>
                  <a:pt x="0" y="0"/>
                </a:moveTo>
                <a:lnTo>
                  <a:pt x="1341612" y="0"/>
                </a:lnTo>
                <a:lnTo>
                  <a:pt x="1341612" y="1341612"/>
                </a:lnTo>
                <a:lnTo>
                  <a:pt x="0" y="1341612"/>
                </a:lnTo>
                <a:lnTo>
                  <a:pt x="0" y="0"/>
                </a:lnTo>
                <a:close/>
              </a:path>
            </a:pathLst>
          </a:custGeom>
          <a:blipFill>
            <a:blip r:embed="rId5"/>
            <a:stretch>
              <a:fillRect/>
            </a:stretch>
          </a:blipFill>
        </p:spPr>
        <p:txBody>
          <a:bodyPr/>
          <a:lstStyle/>
          <a:p>
            <a:pPr defTabSz="609630">
              <a:defRPr/>
            </a:pPr>
            <a:endParaRPr lang="en-GB" sz="1200" dirty="0">
              <a:solidFill>
                <a:prstClr val="black"/>
              </a:solidFill>
              <a:latin typeface="Calibri"/>
            </a:endParaRPr>
          </a:p>
        </p:txBody>
      </p:sp>
      <p:sp>
        <p:nvSpPr>
          <p:cNvPr id="14" name="Content Placeholder 2">
            <a:extLst>
              <a:ext uri="{FF2B5EF4-FFF2-40B4-BE49-F238E27FC236}">
                <a16:creationId xmlns:a16="http://schemas.microsoft.com/office/drawing/2014/main" id="{8F7A5DB6-03AC-6F2D-F31B-B7469F5D9649}"/>
              </a:ext>
            </a:extLst>
          </p:cNvPr>
          <p:cNvSpPr txBox="1">
            <a:spLocks/>
          </p:cNvSpPr>
          <p:nvPr/>
        </p:nvSpPr>
        <p:spPr>
          <a:xfrm>
            <a:off x="2233565" y="2111262"/>
            <a:ext cx="9653337" cy="4351338"/>
          </a:xfrm>
          <a:prstGeom prst="rect">
            <a:avLst/>
          </a:prstGeom>
        </p:spPr>
        <p:txBody>
          <a:bodyPr numCol="1">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lvl="0" indent="-228600" defTabSz="914400">
              <a:lnSpc>
                <a:spcPct val="90000"/>
              </a:lnSpc>
              <a:spcBef>
                <a:spcPts val="1000"/>
              </a:spcBef>
              <a:defRPr/>
            </a:pPr>
            <a:endParaRPr lang="en-GB" altLang="en-GB" sz="2800" dirty="0">
              <a:solidFill>
                <a:prstClr val="black"/>
              </a:solidFill>
            </a:endParaRPr>
          </a:p>
        </p:txBody>
      </p:sp>
      <p:sp>
        <p:nvSpPr>
          <p:cNvPr id="4" name="Content Placeholder 2">
            <a:extLst>
              <a:ext uri="{FF2B5EF4-FFF2-40B4-BE49-F238E27FC236}">
                <a16:creationId xmlns:a16="http://schemas.microsoft.com/office/drawing/2014/main" id="{1797A027-69B4-8623-C82C-C85FFFDB06AE}"/>
              </a:ext>
            </a:extLst>
          </p:cNvPr>
          <p:cNvSpPr txBox="1">
            <a:spLocks/>
          </p:cNvSpPr>
          <p:nvPr/>
        </p:nvSpPr>
        <p:spPr>
          <a:xfrm>
            <a:off x="2551933" y="1315451"/>
            <a:ext cx="8516118"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r>
              <a:rPr lang="en-GB" altLang="en-GB" sz="2400" dirty="0">
                <a:cs typeface="Rubik"/>
              </a:rPr>
              <a:t>“Creating a resource pack for professionals on SEND inclusion” (SOfS Rep)</a:t>
            </a:r>
          </a:p>
          <a:p>
            <a:endParaRPr lang="en-GB" altLang="en-GB" sz="2400" dirty="0">
              <a:cs typeface="Rubik"/>
            </a:endParaRPr>
          </a:p>
          <a:p>
            <a:r>
              <a:rPr lang="en-GB" altLang="en-GB" sz="2400" dirty="0">
                <a:cs typeface="Rubik"/>
              </a:rPr>
              <a:t>“I think students need to have a handout that tells them their rights, such as reasonable adjustments, EHCP reviews and what you can ask for, created by us” (SOfS Rep)</a:t>
            </a:r>
          </a:p>
          <a:p>
            <a:endParaRPr lang="en-GB" altLang="en-GB" sz="2400" dirty="0">
              <a:cs typeface="Rubik"/>
            </a:endParaRPr>
          </a:p>
          <a:p>
            <a:r>
              <a:rPr lang="en-GB" altLang="en-GB" sz="2400" dirty="0">
                <a:cs typeface="Rubik"/>
              </a:rPr>
              <a:t>“Reasonable adjustment passports, which are used for health and employment should be used more. We could promote the use of these in schools.” (SPB Member)</a:t>
            </a:r>
          </a:p>
          <a:p>
            <a:pPr marL="0" indent="0">
              <a:buNone/>
            </a:pPr>
            <a:endParaRPr lang="en-GB" altLang="en-GB" sz="2400" dirty="0">
              <a:cs typeface="Rubik"/>
            </a:endParaRPr>
          </a:p>
        </p:txBody>
      </p:sp>
      <p:sp>
        <p:nvSpPr>
          <p:cNvPr id="11" name="TextBox 10">
            <a:extLst>
              <a:ext uri="{FF2B5EF4-FFF2-40B4-BE49-F238E27FC236}">
                <a16:creationId xmlns:a16="http://schemas.microsoft.com/office/drawing/2014/main" id="{96BE74DE-7617-BFD6-416B-0AED7FB9370C}"/>
              </a:ext>
            </a:extLst>
          </p:cNvPr>
          <p:cNvSpPr txBox="1"/>
          <p:nvPr/>
        </p:nvSpPr>
        <p:spPr>
          <a:xfrm>
            <a:off x="2286566" y="603250"/>
            <a:ext cx="9605211" cy="480131"/>
          </a:xfrm>
          <a:prstGeom prst="rect">
            <a:avLst/>
          </a:prstGeom>
          <a:noFill/>
        </p:spPr>
        <p:txBody>
          <a:bodyPr wrap="square">
            <a:spAutoFit/>
          </a:bodyPr>
          <a:lstStyle/>
          <a:p>
            <a:pPr defTabSz="609630">
              <a:lnSpc>
                <a:spcPct val="90000"/>
              </a:lnSpc>
              <a:spcBef>
                <a:spcPct val="0"/>
              </a:spcBef>
              <a:spcAft>
                <a:spcPts val="400"/>
              </a:spcAft>
              <a:defRPr/>
            </a:pPr>
            <a:r>
              <a:rPr lang="en-GB" sz="2800" b="1" dirty="0">
                <a:solidFill>
                  <a:srgbClr val="F79646"/>
                </a:solidFill>
                <a:latin typeface="Rubik" pitchFamily="2" charset="-79"/>
                <a:cs typeface="Rubik" pitchFamily="2" charset="-79"/>
              </a:rPr>
              <a:t>Key comments (Education)</a:t>
            </a:r>
          </a:p>
        </p:txBody>
      </p:sp>
    </p:spTree>
    <p:extLst>
      <p:ext uri="{BB962C8B-B14F-4D97-AF65-F5344CB8AC3E}">
        <p14:creationId xmlns:p14="http://schemas.microsoft.com/office/powerpoint/2010/main" val="306793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5324"/>
        </a:solidFill>
        <a:effectLst/>
      </p:bgPr>
    </p:bg>
    <p:spTree>
      <p:nvGrpSpPr>
        <p:cNvPr id="1" name=""/>
        <p:cNvGrpSpPr/>
        <p:nvPr/>
      </p:nvGrpSpPr>
      <p:grpSpPr>
        <a:xfrm>
          <a:off x="0" y="0"/>
          <a:ext cx="0" cy="0"/>
          <a:chOff x="0" y="0"/>
          <a:chExt cx="0" cy="0"/>
        </a:xfrm>
      </p:grpSpPr>
      <p:grpSp>
        <p:nvGrpSpPr>
          <p:cNvPr id="18" name="Group 2">
            <a:extLst>
              <a:ext uri="{FF2B5EF4-FFF2-40B4-BE49-F238E27FC236}">
                <a16:creationId xmlns:a16="http://schemas.microsoft.com/office/drawing/2014/main" id="{27364E5A-25CA-0B19-08C1-CD1843669CE6}"/>
              </a:ext>
            </a:extLst>
          </p:cNvPr>
          <p:cNvGrpSpPr/>
          <p:nvPr/>
        </p:nvGrpSpPr>
        <p:grpSpPr>
          <a:xfrm>
            <a:off x="1843534" y="0"/>
            <a:ext cx="10348466" cy="6858000"/>
            <a:chOff x="0" y="0"/>
            <a:chExt cx="5662723" cy="3752725"/>
          </a:xfrm>
        </p:grpSpPr>
        <p:sp>
          <p:nvSpPr>
            <p:cNvPr id="19" name="Freeform 3">
              <a:extLst>
                <a:ext uri="{FF2B5EF4-FFF2-40B4-BE49-F238E27FC236}">
                  <a16:creationId xmlns:a16="http://schemas.microsoft.com/office/drawing/2014/main" id="{9CDAAEF7-B67C-BEFA-BC5A-CDEBEE9EB9FB}"/>
                </a:ext>
              </a:extLst>
            </p:cNvPr>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b="1" dirty="0">
                <a:solidFill>
                  <a:prstClr val="black"/>
                </a:solidFill>
                <a:latin typeface="Calibri"/>
              </a:endParaRPr>
            </a:p>
          </p:txBody>
        </p:sp>
      </p:grpSp>
      <p:sp>
        <p:nvSpPr>
          <p:cNvPr id="20" name="Freeform 5">
            <a:extLst>
              <a:ext uri="{FF2B5EF4-FFF2-40B4-BE49-F238E27FC236}">
                <a16:creationId xmlns:a16="http://schemas.microsoft.com/office/drawing/2014/main" id="{965D7ECF-2695-1EDC-49C8-BBBEF74A1EEA}"/>
              </a:ext>
            </a:extLst>
          </p:cNvPr>
          <p:cNvSpPr/>
          <p:nvPr/>
        </p:nvSpPr>
        <p:spPr>
          <a:xfrm>
            <a:off x="-1322717" y="4262661"/>
            <a:ext cx="3364044" cy="3364044"/>
          </a:xfrm>
          <a:custGeom>
            <a:avLst/>
            <a:gdLst/>
            <a:ahLst/>
            <a:cxnLst/>
            <a:rect l="l" t="t" r="r" b="b"/>
            <a:pathLst>
              <a:path w="5046066" h="5046066">
                <a:moveTo>
                  <a:pt x="0" y="0"/>
                </a:moveTo>
                <a:lnTo>
                  <a:pt x="5046066" y="0"/>
                </a:lnTo>
                <a:lnTo>
                  <a:pt x="5046066" y="5046065"/>
                </a:lnTo>
                <a:lnTo>
                  <a:pt x="0" y="50460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21" name="Freeform 6">
            <a:extLst>
              <a:ext uri="{FF2B5EF4-FFF2-40B4-BE49-F238E27FC236}">
                <a16:creationId xmlns:a16="http://schemas.microsoft.com/office/drawing/2014/main" id="{09059D5E-8B27-BA14-0A9A-F9783839FBA5}"/>
              </a:ext>
            </a:extLst>
          </p:cNvPr>
          <p:cNvSpPr/>
          <p:nvPr/>
        </p:nvSpPr>
        <p:spPr>
          <a:xfrm rot="10800000">
            <a:off x="-1930378" y="-1880154"/>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22" name="Content Placeholder 2">
            <a:extLst>
              <a:ext uri="{FF2B5EF4-FFF2-40B4-BE49-F238E27FC236}">
                <a16:creationId xmlns:a16="http://schemas.microsoft.com/office/drawing/2014/main" id="{70995BA8-AF19-BCAA-0643-56D26E3E1D24}"/>
              </a:ext>
            </a:extLst>
          </p:cNvPr>
          <p:cNvSpPr txBox="1">
            <a:spLocks/>
          </p:cNvSpPr>
          <p:nvPr/>
        </p:nvSpPr>
        <p:spPr>
          <a:xfrm>
            <a:off x="2466525" y="1820050"/>
            <a:ext cx="10515600" cy="4351338"/>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sz="2800" dirty="0"/>
          </a:p>
        </p:txBody>
      </p:sp>
      <p:sp>
        <p:nvSpPr>
          <p:cNvPr id="26" name="Content Placeholder 2">
            <a:extLst>
              <a:ext uri="{FF2B5EF4-FFF2-40B4-BE49-F238E27FC236}">
                <a16:creationId xmlns:a16="http://schemas.microsoft.com/office/drawing/2014/main" id="{C8BD37E2-1E95-E00F-52B9-D09B7BF26CDC}"/>
              </a:ext>
            </a:extLst>
          </p:cNvPr>
          <p:cNvSpPr txBox="1">
            <a:spLocks/>
          </p:cNvSpPr>
          <p:nvPr/>
        </p:nvSpPr>
        <p:spPr>
          <a:xfrm>
            <a:off x="2551932" y="1315451"/>
            <a:ext cx="96052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altLang="en-GB" sz="2400" dirty="0">
              <a:cs typeface="Rubik"/>
            </a:endParaRPr>
          </a:p>
        </p:txBody>
      </p:sp>
      <p:sp>
        <p:nvSpPr>
          <p:cNvPr id="27" name="TextBox 26">
            <a:extLst>
              <a:ext uri="{FF2B5EF4-FFF2-40B4-BE49-F238E27FC236}">
                <a16:creationId xmlns:a16="http://schemas.microsoft.com/office/drawing/2014/main" id="{F338554F-502B-D4F8-05EB-108966F53A3F}"/>
              </a:ext>
            </a:extLst>
          </p:cNvPr>
          <p:cNvSpPr txBox="1"/>
          <p:nvPr/>
        </p:nvSpPr>
        <p:spPr>
          <a:xfrm>
            <a:off x="2286566" y="603250"/>
            <a:ext cx="9605211" cy="480131"/>
          </a:xfrm>
          <a:prstGeom prst="rect">
            <a:avLst/>
          </a:prstGeom>
          <a:noFill/>
        </p:spPr>
        <p:txBody>
          <a:bodyPr wrap="square">
            <a:spAutoFit/>
          </a:bodyPr>
          <a:lstStyle/>
          <a:p>
            <a:pPr defTabSz="609630">
              <a:lnSpc>
                <a:spcPct val="90000"/>
              </a:lnSpc>
              <a:spcBef>
                <a:spcPct val="0"/>
              </a:spcBef>
              <a:spcAft>
                <a:spcPts val="400"/>
              </a:spcAft>
              <a:defRPr/>
            </a:pPr>
            <a:r>
              <a:rPr lang="en-GB" sz="2800" b="1" dirty="0">
                <a:solidFill>
                  <a:srgbClr val="F79646"/>
                </a:solidFill>
                <a:latin typeface="Rubik" pitchFamily="2" charset="-79"/>
                <a:cs typeface="Rubik" pitchFamily="2" charset="-79"/>
              </a:rPr>
              <a:t>Key comments (Early Support)</a:t>
            </a:r>
          </a:p>
        </p:txBody>
      </p:sp>
      <p:sp>
        <p:nvSpPr>
          <p:cNvPr id="2" name="Content Placeholder 2">
            <a:extLst>
              <a:ext uri="{FF2B5EF4-FFF2-40B4-BE49-F238E27FC236}">
                <a16:creationId xmlns:a16="http://schemas.microsoft.com/office/drawing/2014/main" id="{93AD3F3C-2C63-9891-C6C8-95CA80770502}"/>
              </a:ext>
            </a:extLst>
          </p:cNvPr>
          <p:cNvSpPr txBox="1">
            <a:spLocks/>
          </p:cNvSpPr>
          <p:nvPr/>
        </p:nvSpPr>
        <p:spPr>
          <a:xfrm>
            <a:off x="2586789" y="1253331"/>
            <a:ext cx="836696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lvl="0"/>
            <a:r>
              <a:rPr lang="en-GB" sz="2400" dirty="0"/>
              <a:t>“Continued support is needed and ongoing, not short period of support and then being stopped” (SOfS Rep)</a:t>
            </a:r>
          </a:p>
          <a:p>
            <a:pPr lvl="0"/>
            <a:endParaRPr lang="en-GB" sz="2400" dirty="0"/>
          </a:p>
          <a:p>
            <a:r>
              <a:rPr lang="en-GB" sz="2400" dirty="0"/>
              <a:t>“When SEND isn’t spotted early in school this can make things worse and cause many more challenges for young people, so early start approach is needed for support and spotting SEND” (SPB Member)</a:t>
            </a:r>
          </a:p>
          <a:p>
            <a:pPr lvl="0"/>
            <a:endParaRPr lang="en-GB" sz="2400" dirty="0"/>
          </a:p>
          <a:p>
            <a:r>
              <a:rPr lang="en-GB" sz="2400" dirty="0"/>
              <a:t>“Young people need to be asked about the support they need” (SOfS Rep)</a:t>
            </a:r>
          </a:p>
        </p:txBody>
      </p:sp>
    </p:spTree>
    <p:extLst>
      <p:ext uri="{BB962C8B-B14F-4D97-AF65-F5344CB8AC3E}">
        <p14:creationId xmlns:p14="http://schemas.microsoft.com/office/powerpoint/2010/main" val="304649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Freeform 2"/>
          <p:cNvSpPr/>
          <p:nvPr/>
        </p:nvSpPr>
        <p:spPr>
          <a:xfrm rot="492985">
            <a:off x="-489174" y="-99902"/>
            <a:ext cx="2985299" cy="2985299"/>
          </a:xfrm>
          <a:custGeom>
            <a:avLst/>
            <a:gdLst/>
            <a:ahLst/>
            <a:cxnLst/>
            <a:rect l="l" t="t" r="r" b="b"/>
            <a:pathLst>
              <a:path w="4477948" h="4477948">
                <a:moveTo>
                  <a:pt x="0" y="0"/>
                </a:moveTo>
                <a:lnTo>
                  <a:pt x="4477948" y="0"/>
                </a:lnTo>
                <a:lnTo>
                  <a:pt x="4477948" y="4477948"/>
                </a:lnTo>
                <a:lnTo>
                  <a:pt x="0" y="4477948"/>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3" name="Freeform 3"/>
          <p:cNvSpPr/>
          <p:nvPr/>
        </p:nvSpPr>
        <p:spPr>
          <a:xfrm rot="-384751">
            <a:off x="66183" y="4447636"/>
            <a:ext cx="3048565" cy="3048565"/>
          </a:xfrm>
          <a:custGeom>
            <a:avLst/>
            <a:gdLst/>
            <a:ahLst/>
            <a:cxnLst/>
            <a:rect l="l" t="t" r="r" b="b"/>
            <a:pathLst>
              <a:path w="4572847" h="4572847">
                <a:moveTo>
                  <a:pt x="0" y="0"/>
                </a:moveTo>
                <a:lnTo>
                  <a:pt x="4572847" y="0"/>
                </a:lnTo>
                <a:lnTo>
                  <a:pt x="4572847" y="4572847"/>
                </a:lnTo>
                <a:lnTo>
                  <a:pt x="0" y="4572847"/>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grpSp>
        <p:nvGrpSpPr>
          <p:cNvPr id="4" name="Group 4"/>
          <p:cNvGrpSpPr/>
          <p:nvPr/>
        </p:nvGrpSpPr>
        <p:grpSpPr>
          <a:xfrm>
            <a:off x="1948558" y="0"/>
            <a:ext cx="10348466" cy="6858000"/>
            <a:chOff x="0" y="0"/>
            <a:chExt cx="5662723" cy="3752725"/>
          </a:xfrm>
        </p:grpSpPr>
        <p:sp>
          <p:nvSpPr>
            <p:cNvPr id="5" name="Freeform 5"/>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6" name="TextBox 6"/>
          <p:cNvSpPr txBox="1"/>
          <p:nvPr/>
        </p:nvSpPr>
        <p:spPr>
          <a:xfrm>
            <a:off x="2233565" y="603250"/>
            <a:ext cx="9356655" cy="735522"/>
          </a:xfrm>
          <a:prstGeom prst="rect">
            <a:avLst/>
          </a:prstGeom>
        </p:spPr>
        <p:txBody>
          <a:bodyPr lIns="0" tIns="0" rIns="0" bIns="0" rtlCol="0" anchor="t">
            <a:spAutoFit/>
          </a:bodyPr>
          <a:lstStyle/>
          <a:p>
            <a:pPr defTabSz="609630">
              <a:lnSpc>
                <a:spcPts val="2987"/>
              </a:lnSpc>
              <a:defRPr/>
            </a:pPr>
            <a:endParaRPr lang="en-US" sz="2133" dirty="0">
              <a:solidFill>
                <a:srgbClr val="000000"/>
              </a:solidFill>
              <a:latin typeface="Rubik 3"/>
            </a:endParaRPr>
          </a:p>
          <a:p>
            <a:pPr defTabSz="609630">
              <a:lnSpc>
                <a:spcPts val="2987"/>
              </a:lnSpc>
              <a:defRPr/>
            </a:pPr>
            <a:endParaRPr lang="en-US" sz="2133" dirty="0">
              <a:solidFill>
                <a:srgbClr val="000000"/>
              </a:solidFill>
              <a:latin typeface="Rubik 3"/>
            </a:endParaRPr>
          </a:p>
        </p:txBody>
      </p:sp>
      <p:sp>
        <p:nvSpPr>
          <p:cNvPr id="8" name="Title 1">
            <a:extLst>
              <a:ext uri="{FF2B5EF4-FFF2-40B4-BE49-F238E27FC236}">
                <a16:creationId xmlns:a16="http://schemas.microsoft.com/office/drawing/2014/main" id="{C4E8BA7E-E123-7955-6B0F-867B00B754B3}"/>
              </a:ext>
            </a:extLst>
          </p:cNvPr>
          <p:cNvSpPr txBox="1">
            <a:spLocks/>
          </p:cNvSpPr>
          <p:nvPr/>
        </p:nvSpPr>
        <p:spPr>
          <a:xfrm>
            <a:off x="2233565" y="474299"/>
            <a:ext cx="10515600" cy="1325563"/>
          </a:xfrm>
          <a:prstGeom prst="rect">
            <a:avLst/>
          </a:prstGeom>
        </p:spPr>
        <p:txBody>
          <a:bodyPr numCol="1"/>
          <a:lstStyle>
            <a:lvl1pPr algn="ctr" defTabSz="609630" rtl="0" eaLnBrk="1" latinLnBrk="0" hangingPunct="1">
              <a:spcBef>
                <a:spcPct val="0"/>
              </a:spcBef>
              <a:buNone/>
              <a:defRPr sz="2933" kern="1200">
                <a:solidFill>
                  <a:schemeClr val="tx1"/>
                </a:solidFill>
                <a:latin typeface="+mj-lt"/>
                <a:ea typeface="+mj-ea"/>
                <a:cs typeface="+mj-cs"/>
              </a:defRPr>
            </a:lvl1pPr>
          </a:lstStyle>
          <a:p>
            <a:endParaRPr lang="en-GB" altLang="en-GB" dirty="0"/>
          </a:p>
        </p:txBody>
      </p:sp>
      <p:sp>
        <p:nvSpPr>
          <p:cNvPr id="9" name="Content Placeholder 2">
            <a:extLst>
              <a:ext uri="{FF2B5EF4-FFF2-40B4-BE49-F238E27FC236}">
                <a16:creationId xmlns:a16="http://schemas.microsoft.com/office/drawing/2014/main" id="{346D8B44-F7C0-9A8D-8113-6B0762D0512B}"/>
              </a:ext>
            </a:extLst>
          </p:cNvPr>
          <p:cNvSpPr txBox="1">
            <a:spLocks/>
          </p:cNvSpPr>
          <p:nvPr/>
        </p:nvSpPr>
        <p:spPr>
          <a:xfrm>
            <a:off x="2233565" y="1157376"/>
            <a:ext cx="9958435" cy="5541597"/>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spcBef>
                <a:spcPts val="1400"/>
              </a:spcBef>
            </a:pPr>
            <a:endParaRPr lang="en-GB" sz="2400" dirty="0"/>
          </a:p>
        </p:txBody>
      </p:sp>
      <p:sp>
        <p:nvSpPr>
          <p:cNvPr id="11" name="Content Placeholder 2">
            <a:extLst>
              <a:ext uri="{FF2B5EF4-FFF2-40B4-BE49-F238E27FC236}">
                <a16:creationId xmlns:a16="http://schemas.microsoft.com/office/drawing/2014/main" id="{3FDDFCFF-B717-85A5-E3CF-B39400D00C1F}"/>
              </a:ext>
            </a:extLst>
          </p:cNvPr>
          <p:cNvSpPr txBox="1">
            <a:spLocks/>
          </p:cNvSpPr>
          <p:nvPr/>
        </p:nvSpPr>
        <p:spPr>
          <a:xfrm>
            <a:off x="2551932" y="1315451"/>
            <a:ext cx="96052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altLang="en-GB" sz="2400" dirty="0">
              <a:cs typeface="Rubik"/>
            </a:endParaRPr>
          </a:p>
        </p:txBody>
      </p:sp>
      <p:sp>
        <p:nvSpPr>
          <p:cNvPr id="13" name="TextBox 12">
            <a:extLst>
              <a:ext uri="{FF2B5EF4-FFF2-40B4-BE49-F238E27FC236}">
                <a16:creationId xmlns:a16="http://schemas.microsoft.com/office/drawing/2014/main" id="{B6473FA2-3E6A-DAEC-9F90-E9C08103FF08}"/>
              </a:ext>
            </a:extLst>
          </p:cNvPr>
          <p:cNvSpPr txBox="1"/>
          <p:nvPr/>
        </p:nvSpPr>
        <p:spPr>
          <a:xfrm>
            <a:off x="2286566" y="603250"/>
            <a:ext cx="9605211" cy="480131"/>
          </a:xfrm>
          <a:prstGeom prst="rect">
            <a:avLst/>
          </a:prstGeom>
          <a:noFill/>
        </p:spPr>
        <p:txBody>
          <a:bodyPr wrap="square">
            <a:spAutoFit/>
          </a:bodyPr>
          <a:lstStyle/>
          <a:p>
            <a:pPr defTabSz="609630">
              <a:lnSpc>
                <a:spcPct val="90000"/>
              </a:lnSpc>
              <a:spcBef>
                <a:spcPct val="0"/>
              </a:spcBef>
              <a:spcAft>
                <a:spcPts val="400"/>
              </a:spcAft>
              <a:defRPr/>
            </a:pPr>
            <a:r>
              <a:rPr lang="en-GB" sz="2800" b="1" dirty="0">
                <a:solidFill>
                  <a:srgbClr val="F79646"/>
                </a:solidFill>
                <a:latin typeface="Rubik" pitchFamily="2" charset="-79"/>
                <a:cs typeface="Rubik" pitchFamily="2" charset="-79"/>
              </a:rPr>
              <a:t>Key comments(Early Support)</a:t>
            </a:r>
          </a:p>
        </p:txBody>
      </p:sp>
      <p:sp>
        <p:nvSpPr>
          <p:cNvPr id="7" name="Content Placeholder 2">
            <a:extLst>
              <a:ext uri="{FF2B5EF4-FFF2-40B4-BE49-F238E27FC236}">
                <a16:creationId xmlns:a16="http://schemas.microsoft.com/office/drawing/2014/main" id="{FD980DE3-1E20-378A-83B8-3C4F16080B2E}"/>
              </a:ext>
            </a:extLst>
          </p:cNvPr>
          <p:cNvSpPr txBox="1">
            <a:spLocks/>
          </p:cNvSpPr>
          <p:nvPr/>
        </p:nvSpPr>
        <p:spPr>
          <a:xfrm>
            <a:off x="2586790" y="1253331"/>
            <a:ext cx="8528886" cy="5445642"/>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lvl="0"/>
            <a:r>
              <a:rPr lang="en-GB" sz="2000" dirty="0"/>
              <a:t>“Be given information while waiting for a diagnosis, like a booklet so you can understand more” (SOfS Rep)</a:t>
            </a:r>
          </a:p>
          <a:p>
            <a:pPr lvl="0"/>
            <a:endParaRPr lang="en-GB" sz="2000" dirty="0"/>
          </a:p>
          <a:p>
            <a:pPr lvl="0"/>
            <a:r>
              <a:rPr lang="en-GB" sz="2000" dirty="0"/>
              <a:t>“Support and flexibility for people who are awaiting a diagnosis as this can be a long waiting time. Adjustments should be put in place.” (SOfS Rep)</a:t>
            </a:r>
          </a:p>
          <a:p>
            <a:endParaRPr lang="en-GB" altLang="en-GB" sz="2000" dirty="0">
              <a:cs typeface="Rubik"/>
            </a:endParaRPr>
          </a:p>
          <a:p>
            <a:r>
              <a:rPr lang="en-GB" altLang="en-GB" sz="2000" dirty="0">
                <a:cs typeface="Rubik"/>
              </a:rPr>
              <a:t>“Better training for teachers around SEND, not just autism as there is a focus on that but there is so much more to SEND support” (SOfS Rep)</a:t>
            </a:r>
          </a:p>
          <a:p>
            <a:endParaRPr lang="en-GB" altLang="en-GB" sz="2000" dirty="0">
              <a:cs typeface="Rubik"/>
            </a:endParaRPr>
          </a:p>
          <a:p>
            <a:r>
              <a:rPr lang="en-GB" altLang="en-GB" sz="2000" dirty="0">
                <a:cs typeface="Rubik"/>
              </a:rPr>
              <a:t>“GPs are an ongoing issue for the SEND community. There needs to be a change to GP appointments by having an alternative to a phone call. Reasonable adjustments should be put in place, and be flagged in notes not to have a phone call.” (SOfS Rep)</a:t>
            </a:r>
          </a:p>
        </p:txBody>
      </p:sp>
    </p:spTree>
    <p:extLst>
      <p:ext uri="{BB962C8B-B14F-4D97-AF65-F5344CB8AC3E}">
        <p14:creationId xmlns:p14="http://schemas.microsoft.com/office/powerpoint/2010/main" val="376887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3B9DA"/>
        </a:solidFill>
        <a:effectLst/>
      </p:bgPr>
    </p:bg>
    <p:spTree>
      <p:nvGrpSpPr>
        <p:cNvPr id="1" name=""/>
        <p:cNvGrpSpPr/>
        <p:nvPr/>
      </p:nvGrpSpPr>
      <p:grpSpPr>
        <a:xfrm>
          <a:off x="0" y="0"/>
          <a:ext cx="0" cy="0"/>
          <a:chOff x="0" y="0"/>
          <a:chExt cx="0" cy="0"/>
        </a:xfrm>
      </p:grpSpPr>
      <p:grpSp>
        <p:nvGrpSpPr>
          <p:cNvPr id="2" name="Group 2"/>
          <p:cNvGrpSpPr/>
          <p:nvPr/>
        </p:nvGrpSpPr>
        <p:grpSpPr>
          <a:xfrm>
            <a:off x="1843535" y="-2"/>
            <a:ext cx="10348465" cy="6858002"/>
            <a:chOff x="0" y="0"/>
            <a:chExt cx="5662723" cy="3752726"/>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endParaRPr lang="en-GB" sz="1200" dirty="0">
                <a:solidFill>
                  <a:prstClr val="black"/>
                </a:solidFill>
                <a:latin typeface="Calibri"/>
              </a:endParaRPr>
            </a:p>
          </p:txBody>
        </p:sp>
      </p:grpSp>
      <p:sp>
        <p:nvSpPr>
          <p:cNvPr id="4" name="Freeform 4"/>
          <p:cNvSpPr/>
          <p:nvPr/>
        </p:nvSpPr>
        <p:spPr>
          <a:xfrm rot="-10800000" flipH="1">
            <a:off x="-1764834" y="-957174"/>
            <a:ext cx="4579366" cy="3664966"/>
          </a:xfrm>
          <a:custGeom>
            <a:avLst/>
            <a:gdLst/>
            <a:ahLst/>
            <a:cxnLst/>
            <a:rect l="l" t="t" r="r" b="b"/>
            <a:pathLst>
              <a:path w="6869049" h="6869049">
                <a:moveTo>
                  <a:pt x="6869049" y="0"/>
                </a:moveTo>
                <a:lnTo>
                  <a:pt x="0" y="0"/>
                </a:lnTo>
                <a:lnTo>
                  <a:pt x="0" y="6869049"/>
                </a:lnTo>
                <a:lnTo>
                  <a:pt x="6869049" y="6869049"/>
                </a:lnTo>
                <a:lnTo>
                  <a:pt x="6869049" y="0"/>
                </a:lnTo>
                <a:close/>
              </a:path>
            </a:pathLst>
          </a:custGeom>
          <a:blipFill>
            <a:blip r:embed="rId2"/>
            <a:stretch>
              <a:fillRect/>
            </a:stretch>
          </a:blipFill>
        </p:spPr>
        <p:txBody>
          <a:bodyPr/>
          <a:lstStyle/>
          <a:p>
            <a:pPr defTabSz="609630"/>
            <a:endParaRPr lang="en-GB" sz="1200" dirty="0">
              <a:solidFill>
                <a:prstClr val="black"/>
              </a:solidFill>
              <a:latin typeface="Calibri"/>
            </a:endParaRPr>
          </a:p>
        </p:txBody>
      </p:sp>
      <p:sp>
        <p:nvSpPr>
          <p:cNvPr id="5" name="Freeform 5"/>
          <p:cNvSpPr/>
          <p:nvPr/>
        </p:nvSpPr>
        <p:spPr>
          <a:xfrm rot="1021551">
            <a:off x="-1839731" y="4193280"/>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endParaRPr lang="en-GB" sz="1200" dirty="0">
              <a:solidFill>
                <a:prstClr val="black"/>
              </a:solidFill>
              <a:latin typeface="Calibri"/>
            </a:endParaRPr>
          </a:p>
        </p:txBody>
      </p:sp>
      <p:sp>
        <p:nvSpPr>
          <p:cNvPr id="10" name="Content Placeholder 2">
            <a:extLst>
              <a:ext uri="{FF2B5EF4-FFF2-40B4-BE49-F238E27FC236}">
                <a16:creationId xmlns:a16="http://schemas.microsoft.com/office/drawing/2014/main" id="{F7F1D7A4-3D27-38B1-A8C5-6603636B51CD}"/>
              </a:ext>
            </a:extLst>
          </p:cNvPr>
          <p:cNvSpPr txBox="1">
            <a:spLocks/>
          </p:cNvSpPr>
          <p:nvPr/>
        </p:nvSpPr>
        <p:spPr>
          <a:xfrm>
            <a:off x="2241205" y="1289460"/>
            <a:ext cx="9653337" cy="4915180"/>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spcBef>
                <a:spcPts val="1200"/>
              </a:spcBef>
            </a:pPr>
            <a:endParaRPr lang="en-GB" sz="2800" dirty="0"/>
          </a:p>
        </p:txBody>
      </p:sp>
      <p:sp>
        <p:nvSpPr>
          <p:cNvPr id="6" name="Content Placeholder 2">
            <a:extLst>
              <a:ext uri="{FF2B5EF4-FFF2-40B4-BE49-F238E27FC236}">
                <a16:creationId xmlns:a16="http://schemas.microsoft.com/office/drawing/2014/main" id="{64C55274-8DA7-406E-EDA9-0DBE30382741}"/>
              </a:ext>
            </a:extLst>
          </p:cNvPr>
          <p:cNvSpPr txBox="1">
            <a:spLocks/>
          </p:cNvSpPr>
          <p:nvPr/>
        </p:nvSpPr>
        <p:spPr>
          <a:xfrm>
            <a:off x="2551932" y="1315451"/>
            <a:ext cx="96052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altLang="en-GB" sz="2400" dirty="0">
              <a:cs typeface="Rubik"/>
            </a:endParaRPr>
          </a:p>
        </p:txBody>
      </p:sp>
      <p:sp>
        <p:nvSpPr>
          <p:cNvPr id="9" name="TextBox 8">
            <a:extLst>
              <a:ext uri="{FF2B5EF4-FFF2-40B4-BE49-F238E27FC236}">
                <a16:creationId xmlns:a16="http://schemas.microsoft.com/office/drawing/2014/main" id="{04FBCAB6-D498-EDEB-C7D3-9EA70DAD7AF1}"/>
              </a:ext>
            </a:extLst>
          </p:cNvPr>
          <p:cNvSpPr txBox="1"/>
          <p:nvPr/>
        </p:nvSpPr>
        <p:spPr>
          <a:xfrm>
            <a:off x="2286566" y="603250"/>
            <a:ext cx="9605211" cy="480131"/>
          </a:xfrm>
          <a:prstGeom prst="rect">
            <a:avLst/>
          </a:prstGeom>
          <a:noFill/>
        </p:spPr>
        <p:txBody>
          <a:bodyPr wrap="square">
            <a:spAutoFit/>
          </a:bodyPr>
          <a:lstStyle/>
          <a:p>
            <a:pPr defTabSz="609630">
              <a:lnSpc>
                <a:spcPct val="90000"/>
              </a:lnSpc>
              <a:spcBef>
                <a:spcPct val="0"/>
              </a:spcBef>
              <a:spcAft>
                <a:spcPts val="400"/>
              </a:spcAft>
              <a:defRPr/>
            </a:pPr>
            <a:r>
              <a:rPr lang="en-GB" sz="2800" b="1" dirty="0">
                <a:solidFill>
                  <a:srgbClr val="F79646"/>
                </a:solidFill>
                <a:latin typeface="Rubik" pitchFamily="2" charset="-79"/>
                <a:cs typeface="Rubik" pitchFamily="2" charset="-79"/>
              </a:rPr>
              <a:t>Key comments (Preparing for Adulthood)</a:t>
            </a:r>
          </a:p>
        </p:txBody>
      </p:sp>
      <p:sp>
        <p:nvSpPr>
          <p:cNvPr id="7" name="Content Placeholder 2">
            <a:extLst>
              <a:ext uri="{FF2B5EF4-FFF2-40B4-BE49-F238E27FC236}">
                <a16:creationId xmlns:a16="http://schemas.microsoft.com/office/drawing/2014/main" id="{0F36BEB8-569D-83D0-8B95-73E3A0884BDB}"/>
              </a:ext>
            </a:extLst>
          </p:cNvPr>
          <p:cNvSpPr txBox="1">
            <a:spLocks/>
          </p:cNvSpPr>
          <p:nvPr/>
        </p:nvSpPr>
        <p:spPr>
          <a:xfrm>
            <a:off x="2704332" y="1467851"/>
            <a:ext cx="8468493"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r>
              <a:rPr lang="en-GB" sz="2000" dirty="0"/>
              <a:t>“My school didn’t tell me how to go to college, how to apply to college or what to do! That was really horrible. That was a huge assumption they I wanted to stay.” (SOfS Rep)</a:t>
            </a:r>
          </a:p>
          <a:p>
            <a:pPr marL="0" indent="0">
              <a:buNone/>
            </a:pPr>
            <a:r>
              <a:rPr lang="en-GB" sz="2000" dirty="0"/>
              <a:t> </a:t>
            </a:r>
          </a:p>
          <a:p>
            <a:r>
              <a:rPr lang="en-GB" sz="2000" dirty="0"/>
              <a:t>“Drop in support for young people and they know what it is, and how to access. You leave school and you are completely lost. Some services have employment transition workers, but that’s not consistent.” (SOfS Rep)</a:t>
            </a:r>
          </a:p>
          <a:p>
            <a:endParaRPr lang="en-GB" sz="2000" dirty="0"/>
          </a:p>
          <a:p>
            <a:r>
              <a:rPr lang="en-GB" sz="2000" dirty="0"/>
              <a:t>“Supported internships – there are only one or two options. They want to box you in rather than recognising the variety of skills and experiences that we have.” (SOfS Rep)</a:t>
            </a:r>
          </a:p>
          <a:p>
            <a:pPr marL="0" indent="0">
              <a:buNone/>
            </a:pPr>
            <a:r>
              <a:rPr lang="en-GB" sz="2000" dirty="0"/>
              <a:t> </a:t>
            </a:r>
          </a:p>
          <a:p>
            <a:r>
              <a:rPr lang="en-GB" sz="2000" dirty="0"/>
              <a:t>“It’s a postcode lottery for support with preparing us for adulthood.” (SOfS Rep)</a:t>
            </a:r>
          </a:p>
        </p:txBody>
      </p:sp>
    </p:spTree>
    <p:extLst>
      <p:ext uri="{BB962C8B-B14F-4D97-AF65-F5344CB8AC3E}">
        <p14:creationId xmlns:p14="http://schemas.microsoft.com/office/powerpoint/2010/main" val="267710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EC440"/>
        </a:solidFill>
        <a:effectLst/>
      </p:bgPr>
    </p:bg>
    <p:spTree>
      <p:nvGrpSpPr>
        <p:cNvPr id="1" name=""/>
        <p:cNvGrpSpPr/>
        <p:nvPr/>
      </p:nvGrpSpPr>
      <p:grpSpPr>
        <a:xfrm>
          <a:off x="0" y="0"/>
          <a:ext cx="0" cy="0"/>
          <a:chOff x="0" y="0"/>
          <a:chExt cx="0" cy="0"/>
        </a:xfrm>
      </p:grpSpPr>
      <p:grpSp>
        <p:nvGrpSpPr>
          <p:cNvPr id="2" name="Group 2"/>
          <p:cNvGrpSpPr/>
          <p:nvPr/>
        </p:nvGrpSpPr>
        <p:grpSpPr>
          <a:xfrm>
            <a:off x="1843534" y="0"/>
            <a:ext cx="10348466" cy="6858000"/>
            <a:chOff x="0" y="0"/>
            <a:chExt cx="5662723" cy="3752725"/>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5" name="Freeform 5"/>
          <p:cNvSpPr/>
          <p:nvPr/>
        </p:nvSpPr>
        <p:spPr>
          <a:xfrm>
            <a:off x="712163" y="1666228"/>
            <a:ext cx="888510" cy="888510"/>
          </a:xfrm>
          <a:custGeom>
            <a:avLst/>
            <a:gdLst/>
            <a:ahLst/>
            <a:cxnLst/>
            <a:rect l="l" t="t" r="r" b="b"/>
            <a:pathLst>
              <a:path w="1332765" h="1332765">
                <a:moveTo>
                  <a:pt x="0" y="0"/>
                </a:moveTo>
                <a:lnTo>
                  <a:pt x="1332765" y="0"/>
                </a:lnTo>
                <a:lnTo>
                  <a:pt x="1332765" y="1332765"/>
                </a:lnTo>
                <a:lnTo>
                  <a:pt x="0" y="13327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6" name="Freeform 6"/>
          <p:cNvSpPr/>
          <p:nvPr/>
        </p:nvSpPr>
        <p:spPr>
          <a:xfrm>
            <a:off x="712163" y="2948437"/>
            <a:ext cx="888400" cy="888400"/>
          </a:xfrm>
          <a:custGeom>
            <a:avLst/>
            <a:gdLst/>
            <a:ahLst/>
            <a:cxnLst/>
            <a:rect l="l" t="t" r="r" b="b"/>
            <a:pathLst>
              <a:path w="1332600" h="1332600">
                <a:moveTo>
                  <a:pt x="0" y="0"/>
                </a:moveTo>
                <a:lnTo>
                  <a:pt x="1332600" y="0"/>
                </a:lnTo>
                <a:lnTo>
                  <a:pt x="1332600" y="1332601"/>
                </a:lnTo>
                <a:lnTo>
                  <a:pt x="0" y="1332601"/>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7" name="Freeform 7"/>
          <p:cNvSpPr/>
          <p:nvPr/>
        </p:nvSpPr>
        <p:spPr>
          <a:xfrm>
            <a:off x="712163" y="4128938"/>
            <a:ext cx="914763" cy="914763"/>
          </a:xfrm>
          <a:custGeom>
            <a:avLst/>
            <a:gdLst/>
            <a:ahLst/>
            <a:cxnLst/>
            <a:rect l="l" t="t" r="r" b="b"/>
            <a:pathLst>
              <a:path w="1372144" h="1372144">
                <a:moveTo>
                  <a:pt x="0" y="0"/>
                </a:moveTo>
                <a:lnTo>
                  <a:pt x="1372144" y="0"/>
                </a:lnTo>
                <a:lnTo>
                  <a:pt x="1372144" y="1372144"/>
                </a:lnTo>
                <a:lnTo>
                  <a:pt x="0" y="1372144"/>
                </a:lnTo>
                <a:lnTo>
                  <a:pt x="0" y="0"/>
                </a:lnTo>
                <a:close/>
              </a:path>
            </a:pathLst>
          </a:custGeom>
          <a:blipFill>
            <a:blip r:embed="rId4"/>
            <a:stretch>
              <a:fillRect/>
            </a:stretch>
          </a:blipFill>
        </p:spPr>
        <p:txBody>
          <a:bodyPr/>
          <a:lstStyle/>
          <a:p>
            <a:pPr defTabSz="609630">
              <a:defRPr/>
            </a:pPr>
            <a:endParaRPr lang="en-GB" sz="1200" dirty="0">
              <a:solidFill>
                <a:prstClr val="black"/>
              </a:solidFill>
              <a:latin typeface="Calibri"/>
            </a:endParaRPr>
          </a:p>
        </p:txBody>
      </p:sp>
      <p:sp>
        <p:nvSpPr>
          <p:cNvPr id="8" name="Freeform 8"/>
          <p:cNvSpPr/>
          <p:nvPr/>
        </p:nvSpPr>
        <p:spPr>
          <a:xfrm>
            <a:off x="722340" y="5361201"/>
            <a:ext cx="894408" cy="894408"/>
          </a:xfrm>
          <a:custGeom>
            <a:avLst/>
            <a:gdLst/>
            <a:ahLst/>
            <a:cxnLst/>
            <a:rect l="l" t="t" r="r" b="b"/>
            <a:pathLst>
              <a:path w="1341612" h="1341612">
                <a:moveTo>
                  <a:pt x="0" y="0"/>
                </a:moveTo>
                <a:lnTo>
                  <a:pt x="1341612" y="0"/>
                </a:lnTo>
                <a:lnTo>
                  <a:pt x="1341612" y="1341612"/>
                </a:lnTo>
                <a:lnTo>
                  <a:pt x="0" y="1341612"/>
                </a:lnTo>
                <a:lnTo>
                  <a:pt x="0" y="0"/>
                </a:lnTo>
                <a:close/>
              </a:path>
            </a:pathLst>
          </a:custGeom>
          <a:blipFill>
            <a:blip r:embed="rId5"/>
            <a:stretch>
              <a:fillRect/>
            </a:stretch>
          </a:blipFill>
        </p:spPr>
        <p:txBody>
          <a:bodyPr/>
          <a:lstStyle/>
          <a:p>
            <a:pPr defTabSz="609630">
              <a:defRPr/>
            </a:pPr>
            <a:endParaRPr lang="en-GB" sz="1200" dirty="0">
              <a:solidFill>
                <a:prstClr val="black"/>
              </a:solidFill>
              <a:latin typeface="Calibri"/>
            </a:endParaRPr>
          </a:p>
        </p:txBody>
      </p:sp>
      <p:sp>
        <p:nvSpPr>
          <p:cNvPr id="14" name="Content Placeholder 2">
            <a:extLst>
              <a:ext uri="{FF2B5EF4-FFF2-40B4-BE49-F238E27FC236}">
                <a16:creationId xmlns:a16="http://schemas.microsoft.com/office/drawing/2014/main" id="{8F7A5DB6-03AC-6F2D-F31B-B7469F5D9649}"/>
              </a:ext>
            </a:extLst>
          </p:cNvPr>
          <p:cNvSpPr txBox="1">
            <a:spLocks/>
          </p:cNvSpPr>
          <p:nvPr/>
        </p:nvSpPr>
        <p:spPr>
          <a:xfrm>
            <a:off x="2233565" y="2111262"/>
            <a:ext cx="9653337" cy="4351338"/>
          </a:xfrm>
          <a:prstGeom prst="rect">
            <a:avLst/>
          </a:prstGeom>
        </p:spPr>
        <p:txBody>
          <a:bodyPr numCol="1">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lvl="0" indent="-228600" defTabSz="914400">
              <a:lnSpc>
                <a:spcPct val="90000"/>
              </a:lnSpc>
              <a:spcBef>
                <a:spcPts val="1000"/>
              </a:spcBef>
              <a:defRPr/>
            </a:pPr>
            <a:endParaRPr lang="en-GB" altLang="en-GB" sz="2800" dirty="0">
              <a:solidFill>
                <a:prstClr val="black"/>
              </a:solidFill>
            </a:endParaRPr>
          </a:p>
        </p:txBody>
      </p:sp>
      <p:sp>
        <p:nvSpPr>
          <p:cNvPr id="4" name="Content Placeholder 2">
            <a:extLst>
              <a:ext uri="{FF2B5EF4-FFF2-40B4-BE49-F238E27FC236}">
                <a16:creationId xmlns:a16="http://schemas.microsoft.com/office/drawing/2014/main" id="{1797A027-69B4-8623-C82C-C85FFFDB06AE}"/>
              </a:ext>
            </a:extLst>
          </p:cNvPr>
          <p:cNvSpPr txBox="1">
            <a:spLocks/>
          </p:cNvSpPr>
          <p:nvPr/>
        </p:nvSpPr>
        <p:spPr>
          <a:xfrm>
            <a:off x="2551932" y="1315451"/>
            <a:ext cx="96052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altLang="en-GB" sz="2400" dirty="0">
              <a:cs typeface="Rubik"/>
            </a:endParaRPr>
          </a:p>
        </p:txBody>
      </p:sp>
      <p:sp>
        <p:nvSpPr>
          <p:cNvPr id="11" name="TextBox 10">
            <a:extLst>
              <a:ext uri="{FF2B5EF4-FFF2-40B4-BE49-F238E27FC236}">
                <a16:creationId xmlns:a16="http://schemas.microsoft.com/office/drawing/2014/main" id="{96BE74DE-7617-BFD6-416B-0AED7FB9370C}"/>
              </a:ext>
            </a:extLst>
          </p:cNvPr>
          <p:cNvSpPr txBox="1"/>
          <p:nvPr/>
        </p:nvSpPr>
        <p:spPr>
          <a:xfrm>
            <a:off x="2286566" y="603250"/>
            <a:ext cx="9605211" cy="480131"/>
          </a:xfrm>
          <a:prstGeom prst="rect">
            <a:avLst/>
          </a:prstGeom>
          <a:noFill/>
        </p:spPr>
        <p:txBody>
          <a:bodyPr wrap="square">
            <a:spAutoFit/>
          </a:bodyPr>
          <a:lstStyle/>
          <a:p>
            <a:pPr defTabSz="609630">
              <a:lnSpc>
                <a:spcPct val="90000"/>
              </a:lnSpc>
              <a:spcBef>
                <a:spcPct val="0"/>
              </a:spcBef>
              <a:spcAft>
                <a:spcPts val="400"/>
              </a:spcAft>
              <a:defRPr/>
            </a:pPr>
            <a:r>
              <a:rPr lang="en-GB" sz="2800" b="1" dirty="0">
                <a:solidFill>
                  <a:srgbClr val="F79646"/>
                </a:solidFill>
                <a:latin typeface="Rubik" pitchFamily="2" charset="-79"/>
                <a:cs typeface="Rubik" pitchFamily="2" charset="-79"/>
              </a:rPr>
              <a:t>Key comments (High support needs)</a:t>
            </a:r>
          </a:p>
        </p:txBody>
      </p:sp>
      <p:sp>
        <p:nvSpPr>
          <p:cNvPr id="12" name="Content Placeholder 2">
            <a:extLst>
              <a:ext uri="{FF2B5EF4-FFF2-40B4-BE49-F238E27FC236}">
                <a16:creationId xmlns:a16="http://schemas.microsoft.com/office/drawing/2014/main" id="{2EA17974-D294-B9BD-5CF1-07CE59DEB0A0}"/>
              </a:ext>
            </a:extLst>
          </p:cNvPr>
          <p:cNvSpPr txBox="1">
            <a:spLocks/>
          </p:cNvSpPr>
          <p:nvPr/>
        </p:nvSpPr>
        <p:spPr>
          <a:xfrm>
            <a:off x="2704332" y="1467851"/>
            <a:ext cx="8639943"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r>
              <a:rPr lang="en-GB" sz="2000" u="sng" dirty="0"/>
              <a:t>Priority – ‘Explore how young people’s access to mental health support can be better’</a:t>
            </a:r>
          </a:p>
          <a:p>
            <a:endParaRPr lang="en-GB" sz="2000" u="sng" dirty="0"/>
          </a:p>
          <a:p>
            <a:r>
              <a:rPr lang="en-GB" sz="2000" dirty="0"/>
              <a:t>“Let CAMHS know that we are having to repeat our story constantly.” (SOfS Rep)</a:t>
            </a:r>
          </a:p>
          <a:p>
            <a:endParaRPr lang="en-GB" sz="2000" dirty="0"/>
          </a:p>
          <a:p>
            <a:r>
              <a:rPr lang="en-GB" sz="2000" dirty="0"/>
              <a:t>“Our experiences with mental health support often involve over-promising from the professional and nothing happens that you have requested” (SOfS Rep)</a:t>
            </a:r>
          </a:p>
          <a:p>
            <a:endParaRPr lang="en-GB" sz="2000" dirty="0"/>
          </a:p>
          <a:p>
            <a:r>
              <a:rPr lang="en-GB" sz="2000" dirty="0"/>
              <a:t>“We could host a meeting on mental health, and then conduct a study on the key ideas?” (SPB Member)</a:t>
            </a:r>
          </a:p>
          <a:p>
            <a:endParaRPr lang="en-GB" sz="2000" dirty="0"/>
          </a:p>
          <a:p>
            <a:r>
              <a:rPr lang="en-GB" sz="2000" dirty="0"/>
              <a:t>“Better crisis support is needed as is training for mental health professionals” (SOfS Rep)</a:t>
            </a:r>
          </a:p>
          <a:p>
            <a:endParaRPr lang="en-GB" sz="2000" u="sng" dirty="0"/>
          </a:p>
        </p:txBody>
      </p:sp>
    </p:spTree>
    <p:extLst>
      <p:ext uri="{BB962C8B-B14F-4D97-AF65-F5344CB8AC3E}">
        <p14:creationId xmlns:p14="http://schemas.microsoft.com/office/powerpoint/2010/main" val="290056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4" grpId="0" build="p"/>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Freeform 2"/>
          <p:cNvSpPr/>
          <p:nvPr/>
        </p:nvSpPr>
        <p:spPr>
          <a:xfrm rot="492985">
            <a:off x="-489174" y="-99902"/>
            <a:ext cx="2985299" cy="2985299"/>
          </a:xfrm>
          <a:custGeom>
            <a:avLst/>
            <a:gdLst/>
            <a:ahLst/>
            <a:cxnLst/>
            <a:rect l="l" t="t" r="r" b="b"/>
            <a:pathLst>
              <a:path w="4477948" h="4477948">
                <a:moveTo>
                  <a:pt x="0" y="0"/>
                </a:moveTo>
                <a:lnTo>
                  <a:pt x="4477948" y="0"/>
                </a:lnTo>
                <a:lnTo>
                  <a:pt x="4477948" y="4477948"/>
                </a:lnTo>
                <a:lnTo>
                  <a:pt x="0" y="4477948"/>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3" name="Freeform 3"/>
          <p:cNvSpPr/>
          <p:nvPr/>
        </p:nvSpPr>
        <p:spPr>
          <a:xfrm rot="-384751">
            <a:off x="66183" y="4447636"/>
            <a:ext cx="3048565" cy="3048565"/>
          </a:xfrm>
          <a:custGeom>
            <a:avLst/>
            <a:gdLst/>
            <a:ahLst/>
            <a:cxnLst/>
            <a:rect l="l" t="t" r="r" b="b"/>
            <a:pathLst>
              <a:path w="4572847" h="4572847">
                <a:moveTo>
                  <a:pt x="0" y="0"/>
                </a:moveTo>
                <a:lnTo>
                  <a:pt x="4572847" y="0"/>
                </a:lnTo>
                <a:lnTo>
                  <a:pt x="4572847" y="4572847"/>
                </a:lnTo>
                <a:lnTo>
                  <a:pt x="0" y="4572847"/>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grpSp>
        <p:nvGrpSpPr>
          <p:cNvPr id="4" name="Group 4"/>
          <p:cNvGrpSpPr/>
          <p:nvPr/>
        </p:nvGrpSpPr>
        <p:grpSpPr>
          <a:xfrm>
            <a:off x="1948558" y="0"/>
            <a:ext cx="10348466" cy="6858000"/>
            <a:chOff x="0" y="0"/>
            <a:chExt cx="5662723" cy="3752725"/>
          </a:xfrm>
        </p:grpSpPr>
        <p:sp>
          <p:nvSpPr>
            <p:cNvPr id="5" name="Freeform 5"/>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6" name="TextBox 6"/>
          <p:cNvSpPr txBox="1"/>
          <p:nvPr/>
        </p:nvSpPr>
        <p:spPr>
          <a:xfrm>
            <a:off x="2233565" y="603250"/>
            <a:ext cx="9356655" cy="735522"/>
          </a:xfrm>
          <a:prstGeom prst="rect">
            <a:avLst/>
          </a:prstGeom>
        </p:spPr>
        <p:txBody>
          <a:bodyPr lIns="0" tIns="0" rIns="0" bIns="0" rtlCol="0" anchor="t">
            <a:spAutoFit/>
          </a:bodyPr>
          <a:lstStyle/>
          <a:p>
            <a:pPr defTabSz="609630">
              <a:lnSpc>
                <a:spcPts val="2987"/>
              </a:lnSpc>
              <a:defRPr/>
            </a:pPr>
            <a:endParaRPr lang="en-US" sz="2133" dirty="0">
              <a:solidFill>
                <a:srgbClr val="000000"/>
              </a:solidFill>
              <a:latin typeface="Rubik 3"/>
            </a:endParaRPr>
          </a:p>
          <a:p>
            <a:pPr defTabSz="609630">
              <a:lnSpc>
                <a:spcPts val="2987"/>
              </a:lnSpc>
              <a:defRPr/>
            </a:pPr>
            <a:endParaRPr lang="en-US" sz="2133" dirty="0">
              <a:solidFill>
                <a:srgbClr val="000000"/>
              </a:solidFill>
              <a:latin typeface="Rubik 3"/>
            </a:endParaRPr>
          </a:p>
        </p:txBody>
      </p:sp>
      <p:sp>
        <p:nvSpPr>
          <p:cNvPr id="8" name="Title 1">
            <a:extLst>
              <a:ext uri="{FF2B5EF4-FFF2-40B4-BE49-F238E27FC236}">
                <a16:creationId xmlns:a16="http://schemas.microsoft.com/office/drawing/2014/main" id="{C4E8BA7E-E123-7955-6B0F-867B00B754B3}"/>
              </a:ext>
            </a:extLst>
          </p:cNvPr>
          <p:cNvSpPr txBox="1">
            <a:spLocks/>
          </p:cNvSpPr>
          <p:nvPr/>
        </p:nvSpPr>
        <p:spPr>
          <a:xfrm>
            <a:off x="2233565" y="474299"/>
            <a:ext cx="10515600" cy="1325563"/>
          </a:xfrm>
          <a:prstGeom prst="rect">
            <a:avLst/>
          </a:prstGeom>
        </p:spPr>
        <p:txBody>
          <a:bodyPr numCol="1"/>
          <a:lstStyle>
            <a:lvl1pPr algn="ctr" defTabSz="609630" rtl="0" eaLnBrk="1" latinLnBrk="0" hangingPunct="1">
              <a:spcBef>
                <a:spcPct val="0"/>
              </a:spcBef>
              <a:buNone/>
              <a:defRPr sz="2933" kern="1200">
                <a:solidFill>
                  <a:schemeClr val="tx1"/>
                </a:solidFill>
                <a:latin typeface="+mj-lt"/>
                <a:ea typeface="+mj-ea"/>
                <a:cs typeface="+mj-cs"/>
              </a:defRPr>
            </a:lvl1pPr>
          </a:lstStyle>
          <a:p>
            <a:endParaRPr lang="en-GB" altLang="en-GB" dirty="0"/>
          </a:p>
        </p:txBody>
      </p:sp>
      <p:sp>
        <p:nvSpPr>
          <p:cNvPr id="9" name="Content Placeholder 2">
            <a:extLst>
              <a:ext uri="{FF2B5EF4-FFF2-40B4-BE49-F238E27FC236}">
                <a16:creationId xmlns:a16="http://schemas.microsoft.com/office/drawing/2014/main" id="{346D8B44-F7C0-9A8D-8113-6B0762D0512B}"/>
              </a:ext>
            </a:extLst>
          </p:cNvPr>
          <p:cNvSpPr txBox="1">
            <a:spLocks/>
          </p:cNvSpPr>
          <p:nvPr/>
        </p:nvSpPr>
        <p:spPr>
          <a:xfrm>
            <a:off x="2233565" y="1157376"/>
            <a:ext cx="9958435" cy="5541597"/>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spcBef>
                <a:spcPts val="1400"/>
              </a:spcBef>
            </a:pPr>
            <a:endParaRPr lang="en-GB" sz="2400" dirty="0"/>
          </a:p>
        </p:txBody>
      </p:sp>
      <p:sp>
        <p:nvSpPr>
          <p:cNvPr id="11" name="Content Placeholder 2">
            <a:extLst>
              <a:ext uri="{FF2B5EF4-FFF2-40B4-BE49-F238E27FC236}">
                <a16:creationId xmlns:a16="http://schemas.microsoft.com/office/drawing/2014/main" id="{3FDDFCFF-B717-85A5-E3CF-B39400D00C1F}"/>
              </a:ext>
            </a:extLst>
          </p:cNvPr>
          <p:cNvSpPr txBox="1">
            <a:spLocks/>
          </p:cNvSpPr>
          <p:nvPr/>
        </p:nvSpPr>
        <p:spPr>
          <a:xfrm>
            <a:off x="2551932" y="1315451"/>
            <a:ext cx="96052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altLang="en-GB" sz="2400" dirty="0">
              <a:cs typeface="Rubik"/>
            </a:endParaRPr>
          </a:p>
        </p:txBody>
      </p:sp>
      <p:sp>
        <p:nvSpPr>
          <p:cNvPr id="13" name="TextBox 12">
            <a:extLst>
              <a:ext uri="{FF2B5EF4-FFF2-40B4-BE49-F238E27FC236}">
                <a16:creationId xmlns:a16="http://schemas.microsoft.com/office/drawing/2014/main" id="{B6473FA2-3E6A-DAEC-9F90-E9C08103FF08}"/>
              </a:ext>
            </a:extLst>
          </p:cNvPr>
          <p:cNvSpPr txBox="1"/>
          <p:nvPr/>
        </p:nvSpPr>
        <p:spPr>
          <a:xfrm>
            <a:off x="2286566" y="603250"/>
            <a:ext cx="9605211" cy="480131"/>
          </a:xfrm>
          <a:prstGeom prst="rect">
            <a:avLst/>
          </a:prstGeom>
          <a:noFill/>
        </p:spPr>
        <p:txBody>
          <a:bodyPr wrap="square">
            <a:spAutoFit/>
          </a:bodyPr>
          <a:lstStyle/>
          <a:p>
            <a:pPr defTabSz="609630">
              <a:lnSpc>
                <a:spcPct val="90000"/>
              </a:lnSpc>
              <a:spcBef>
                <a:spcPct val="0"/>
              </a:spcBef>
              <a:spcAft>
                <a:spcPts val="400"/>
              </a:spcAft>
              <a:defRPr/>
            </a:pPr>
            <a:r>
              <a:rPr lang="en-GB" sz="2800" b="1" dirty="0">
                <a:solidFill>
                  <a:srgbClr val="F79646"/>
                </a:solidFill>
                <a:latin typeface="Rubik" pitchFamily="2" charset="-79"/>
                <a:cs typeface="Rubik" pitchFamily="2" charset="-79"/>
              </a:rPr>
              <a:t>Feedback from SOfS Reps</a:t>
            </a:r>
          </a:p>
        </p:txBody>
      </p:sp>
      <p:sp>
        <p:nvSpPr>
          <p:cNvPr id="7" name="Content Placeholder 2">
            <a:extLst>
              <a:ext uri="{FF2B5EF4-FFF2-40B4-BE49-F238E27FC236}">
                <a16:creationId xmlns:a16="http://schemas.microsoft.com/office/drawing/2014/main" id="{FD980DE3-1E20-378A-83B8-3C4F16080B2E}"/>
              </a:ext>
            </a:extLst>
          </p:cNvPr>
          <p:cNvSpPr txBox="1">
            <a:spLocks/>
          </p:cNvSpPr>
          <p:nvPr/>
        </p:nvSpPr>
        <p:spPr>
          <a:xfrm>
            <a:off x="2586789" y="1253331"/>
            <a:ext cx="85765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rPr>
              <a:t>Many Reps shared that they were encouraged that senior staff were keen to meet with them, that they liked sharing their bios and finding out more about staff at the council.</a:t>
            </a:r>
          </a:p>
          <a:p>
            <a:endPar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rPr>
              <a:t>However, the consensus of the group was that there is a long journey to go to make things better for young people with SEND.</a:t>
            </a:r>
          </a:p>
          <a:p>
            <a:pPr marL="0" indent="0">
              <a:buNone/>
            </a:pPr>
            <a:endParaRPr lang="en-GB" altLang="en-GB" sz="2400" dirty="0">
              <a:cs typeface="Rubik"/>
            </a:endParaRPr>
          </a:p>
        </p:txBody>
      </p:sp>
    </p:spTree>
    <p:extLst>
      <p:ext uri="{BB962C8B-B14F-4D97-AF65-F5344CB8AC3E}">
        <p14:creationId xmlns:p14="http://schemas.microsoft.com/office/powerpoint/2010/main" val="91313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EC440"/>
        </a:solidFill>
        <a:effectLst/>
      </p:bgPr>
    </p:bg>
    <p:spTree>
      <p:nvGrpSpPr>
        <p:cNvPr id="1" name=""/>
        <p:cNvGrpSpPr/>
        <p:nvPr/>
      </p:nvGrpSpPr>
      <p:grpSpPr>
        <a:xfrm>
          <a:off x="0" y="0"/>
          <a:ext cx="0" cy="0"/>
          <a:chOff x="0" y="0"/>
          <a:chExt cx="0" cy="0"/>
        </a:xfrm>
      </p:grpSpPr>
      <p:grpSp>
        <p:nvGrpSpPr>
          <p:cNvPr id="2" name="Group 2"/>
          <p:cNvGrpSpPr/>
          <p:nvPr/>
        </p:nvGrpSpPr>
        <p:grpSpPr>
          <a:xfrm>
            <a:off x="1843534" y="0"/>
            <a:ext cx="10348466" cy="6858000"/>
            <a:chOff x="0" y="0"/>
            <a:chExt cx="5662723" cy="3752725"/>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5" name="Freeform 5"/>
          <p:cNvSpPr/>
          <p:nvPr/>
        </p:nvSpPr>
        <p:spPr>
          <a:xfrm>
            <a:off x="712163" y="1666228"/>
            <a:ext cx="888510" cy="888510"/>
          </a:xfrm>
          <a:custGeom>
            <a:avLst/>
            <a:gdLst/>
            <a:ahLst/>
            <a:cxnLst/>
            <a:rect l="l" t="t" r="r" b="b"/>
            <a:pathLst>
              <a:path w="1332765" h="1332765">
                <a:moveTo>
                  <a:pt x="0" y="0"/>
                </a:moveTo>
                <a:lnTo>
                  <a:pt x="1332765" y="0"/>
                </a:lnTo>
                <a:lnTo>
                  <a:pt x="1332765" y="1332765"/>
                </a:lnTo>
                <a:lnTo>
                  <a:pt x="0" y="13327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6" name="Freeform 6"/>
          <p:cNvSpPr/>
          <p:nvPr/>
        </p:nvSpPr>
        <p:spPr>
          <a:xfrm>
            <a:off x="712163" y="2948437"/>
            <a:ext cx="888400" cy="888400"/>
          </a:xfrm>
          <a:custGeom>
            <a:avLst/>
            <a:gdLst/>
            <a:ahLst/>
            <a:cxnLst/>
            <a:rect l="l" t="t" r="r" b="b"/>
            <a:pathLst>
              <a:path w="1332600" h="1332600">
                <a:moveTo>
                  <a:pt x="0" y="0"/>
                </a:moveTo>
                <a:lnTo>
                  <a:pt x="1332600" y="0"/>
                </a:lnTo>
                <a:lnTo>
                  <a:pt x="1332600" y="1332601"/>
                </a:lnTo>
                <a:lnTo>
                  <a:pt x="0" y="1332601"/>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7" name="Freeform 7"/>
          <p:cNvSpPr/>
          <p:nvPr/>
        </p:nvSpPr>
        <p:spPr>
          <a:xfrm>
            <a:off x="712163" y="4128938"/>
            <a:ext cx="914763" cy="914763"/>
          </a:xfrm>
          <a:custGeom>
            <a:avLst/>
            <a:gdLst/>
            <a:ahLst/>
            <a:cxnLst/>
            <a:rect l="l" t="t" r="r" b="b"/>
            <a:pathLst>
              <a:path w="1372144" h="1372144">
                <a:moveTo>
                  <a:pt x="0" y="0"/>
                </a:moveTo>
                <a:lnTo>
                  <a:pt x="1372144" y="0"/>
                </a:lnTo>
                <a:lnTo>
                  <a:pt x="1372144" y="1372144"/>
                </a:lnTo>
                <a:lnTo>
                  <a:pt x="0" y="1372144"/>
                </a:lnTo>
                <a:lnTo>
                  <a:pt x="0" y="0"/>
                </a:lnTo>
                <a:close/>
              </a:path>
            </a:pathLst>
          </a:custGeom>
          <a:blipFill>
            <a:blip r:embed="rId4"/>
            <a:stretch>
              <a:fillRect/>
            </a:stretch>
          </a:blipFill>
        </p:spPr>
        <p:txBody>
          <a:bodyPr/>
          <a:lstStyle/>
          <a:p>
            <a:pPr defTabSz="609630">
              <a:defRPr/>
            </a:pPr>
            <a:endParaRPr lang="en-GB" sz="1200" dirty="0">
              <a:solidFill>
                <a:prstClr val="black"/>
              </a:solidFill>
              <a:latin typeface="Calibri"/>
            </a:endParaRPr>
          </a:p>
        </p:txBody>
      </p:sp>
      <p:sp>
        <p:nvSpPr>
          <p:cNvPr id="8" name="Freeform 8"/>
          <p:cNvSpPr/>
          <p:nvPr/>
        </p:nvSpPr>
        <p:spPr>
          <a:xfrm>
            <a:off x="722340" y="5361201"/>
            <a:ext cx="894408" cy="894408"/>
          </a:xfrm>
          <a:custGeom>
            <a:avLst/>
            <a:gdLst/>
            <a:ahLst/>
            <a:cxnLst/>
            <a:rect l="l" t="t" r="r" b="b"/>
            <a:pathLst>
              <a:path w="1341612" h="1341612">
                <a:moveTo>
                  <a:pt x="0" y="0"/>
                </a:moveTo>
                <a:lnTo>
                  <a:pt x="1341612" y="0"/>
                </a:lnTo>
                <a:lnTo>
                  <a:pt x="1341612" y="1341612"/>
                </a:lnTo>
                <a:lnTo>
                  <a:pt x="0" y="1341612"/>
                </a:lnTo>
                <a:lnTo>
                  <a:pt x="0" y="0"/>
                </a:lnTo>
                <a:close/>
              </a:path>
            </a:pathLst>
          </a:custGeom>
          <a:blipFill>
            <a:blip r:embed="rId5"/>
            <a:stretch>
              <a:fillRect/>
            </a:stretch>
          </a:blipFill>
        </p:spPr>
        <p:txBody>
          <a:bodyPr/>
          <a:lstStyle/>
          <a:p>
            <a:pPr defTabSz="609630">
              <a:defRPr/>
            </a:pPr>
            <a:endParaRPr lang="en-GB" sz="1200" dirty="0">
              <a:solidFill>
                <a:prstClr val="black"/>
              </a:solidFill>
              <a:latin typeface="Calibri"/>
            </a:endParaRPr>
          </a:p>
        </p:txBody>
      </p:sp>
      <p:sp>
        <p:nvSpPr>
          <p:cNvPr id="14" name="Content Placeholder 2">
            <a:extLst>
              <a:ext uri="{FF2B5EF4-FFF2-40B4-BE49-F238E27FC236}">
                <a16:creationId xmlns:a16="http://schemas.microsoft.com/office/drawing/2014/main" id="{8F7A5DB6-03AC-6F2D-F31B-B7469F5D9649}"/>
              </a:ext>
            </a:extLst>
          </p:cNvPr>
          <p:cNvSpPr txBox="1">
            <a:spLocks/>
          </p:cNvSpPr>
          <p:nvPr/>
        </p:nvSpPr>
        <p:spPr>
          <a:xfrm>
            <a:off x="2233565" y="2111262"/>
            <a:ext cx="9653337" cy="4351338"/>
          </a:xfrm>
          <a:prstGeom prst="rect">
            <a:avLst/>
          </a:prstGeom>
        </p:spPr>
        <p:txBody>
          <a:bodyPr numCol="1">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lvl="0" indent="-228600" defTabSz="914400">
              <a:lnSpc>
                <a:spcPct val="90000"/>
              </a:lnSpc>
              <a:spcBef>
                <a:spcPts val="1000"/>
              </a:spcBef>
              <a:defRPr/>
            </a:pPr>
            <a:endParaRPr lang="en-GB" altLang="en-GB" sz="2800" dirty="0">
              <a:solidFill>
                <a:prstClr val="black"/>
              </a:solidFill>
            </a:endParaRPr>
          </a:p>
        </p:txBody>
      </p:sp>
      <p:sp>
        <p:nvSpPr>
          <p:cNvPr id="4" name="Content Placeholder 2">
            <a:extLst>
              <a:ext uri="{FF2B5EF4-FFF2-40B4-BE49-F238E27FC236}">
                <a16:creationId xmlns:a16="http://schemas.microsoft.com/office/drawing/2014/main" id="{1797A027-69B4-8623-C82C-C85FFFDB06AE}"/>
              </a:ext>
            </a:extLst>
          </p:cNvPr>
          <p:cNvSpPr txBox="1">
            <a:spLocks/>
          </p:cNvSpPr>
          <p:nvPr/>
        </p:nvSpPr>
        <p:spPr>
          <a:xfrm>
            <a:off x="2551932" y="1315451"/>
            <a:ext cx="96052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altLang="en-GB" sz="2400" dirty="0">
              <a:cs typeface="Rubik"/>
            </a:endParaRPr>
          </a:p>
        </p:txBody>
      </p:sp>
      <p:sp>
        <p:nvSpPr>
          <p:cNvPr id="9" name="TextBox 8">
            <a:extLst>
              <a:ext uri="{FF2B5EF4-FFF2-40B4-BE49-F238E27FC236}">
                <a16:creationId xmlns:a16="http://schemas.microsoft.com/office/drawing/2014/main" id="{74460438-022A-2B5D-44B3-ED34233B4BC6}"/>
              </a:ext>
            </a:extLst>
          </p:cNvPr>
          <p:cNvSpPr txBox="1"/>
          <p:nvPr/>
        </p:nvSpPr>
        <p:spPr>
          <a:xfrm>
            <a:off x="2286566" y="603250"/>
            <a:ext cx="9605211" cy="480131"/>
          </a:xfrm>
          <a:prstGeom prst="rect">
            <a:avLst/>
          </a:prstGeom>
          <a:noFill/>
        </p:spPr>
        <p:txBody>
          <a:bodyPr wrap="square">
            <a:spAutoFit/>
          </a:bodyPr>
          <a:lstStyle/>
          <a:p>
            <a:pPr defTabSz="609630">
              <a:lnSpc>
                <a:spcPct val="90000"/>
              </a:lnSpc>
              <a:spcBef>
                <a:spcPct val="0"/>
              </a:spcBef>
              <a:spcAft>
                <a:spcPts val="400"/>
              </a:spcAft>
              <a:defRPr/>
            </a:pPr>
            <a:r>
              <a:rPr lang="en-GB" sz="2800" b="1" dirty="0">
                <a:solidFill>
                  <a:srgbClr val="F79646"/>
                </a:solidFill>
                <a:latin typeface="Rubik" pitchFamily="2" charset="-79"/>
                <a:cs typeface="Rubik" pitchFamily="2" charset="-79"/>
              </a:rPr>
              <a:t>Feedback from SPB Members</a:t>
            </a:r>
          </a:p>
        </p:txBody>
      </p:sp>
      <p:sp>
        <p:nvSpPr>
          <p:cNvPr id="10" name="Content Placeholder 2">
            <a:extLst>
              <a:ext uri="{FF2B5EF4-FFF2-40B4-BE49-F238E27FC236}">
                <a16:creationId xmlns:a16="http://schemas.microsoft.com/office/drawing/2014/main" id="{43912E60-7487-E477-0D76-1E0D7CA0E2D9}"/>
              </a:ext>
            </a:extLst>
          </p:cNvPr>
          <p:cNvSpPr txBox="1">
            <a:spLocks/>
          </p:cNvSpPr>
          <p:nvPr/>
        </p:nvSpPr>
        <p:spPr>
          <a:xfrm>
            <a:off x="2586789" y="1253331"/>
            <a:ext cx="96052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endParaRPr lang="en-GB" altLang="en-GB" sz="2400" dirty="0">
              <a:cs typeface="Rubik"/>
            </a:endParaRPr>
          </a:p>
        </p:txBody>
      </p:sp>
      <p:sp>
        <p:nvSpPr>
          <p:cNvPr id="11" name="Content Placeholder 2">
            <a:extLst>
              <a:ext uri="{FF2B5EF4-FFF2-40B4-BE49-F238E27FC236}">
                <a16:creationId xmlns:a16="http://schemas.microsoft.com/office/drawing/2014/main" id="{3DA131BA-236C-F1E1-80EA-59D9492004B4}"/>
              </a:ext>
            </a:extLst>
          </p:cNvPr>
          <p:cNvSpPr txBox="1">
            <a:spLocks/>
          </p:cNvSpPr>
          <p:nvPr/>
        </p:nvSpPr>
        <p:spPr>
          <a:xfrm>
            <a:off x="2569360" y="1423281"/>
            <a:ext cx="8910477"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r>
              <a:rPr lang="en-GB" sz="2400" dirty="0">
                <a:solidFill>
                  <a:srgbClr val="000000"/>
                </a:solidFill>
                <a:latin typeface="+mj-lt"/>
                <a:ea typeface="Calibri" panose="020F0502020204030204" pitchFamily="34" charset="0"/>
                <a:cs typeface="Rubik"/>
              </a:rPr>
              <a:t>“It was really good to meet the young people whose voices we hear through other means. There was so much more to say/hear than we had time for and I would be very pleased to meet the young people again. I would also love to see if there was a way to offer the YP voice into one of our GP training events at some point.” </a:t>
            </a:r>
          </a:p>
          <a:p>
            <a:pPr marL="0" indent="0">
              <a:buNone/>
            </a:pPr>
            <a:r>
              <a:rPr lang="en-GB" sz="2400" dirty="0">
                <a:solidFill>
                  <a:srgbClr val="000000"/>
                </a:solidFill>
                <a:latin typeface="+mj-lt"/>
                <a:ea typeface="Calibri" panose="020F0502020204030204" pitchFamily="34" charset="0"/>
                <a:cs typeface="Rubik"/>
              </a:rPr>
              <a:t>											- Caroline Hart</a:t>
            </a:r>
          </a:p>
          <a:p>
            <a:endParaRPr lang="en-GB" sz="2400" dirty="0">
              <a:solidFill>
                <a:srgbClr val="000000"/>
              </a:solidFill>
              <a:latin typeface="+mj-lt"/>
              <a:ea typeface="Calibri" panose="020F0502020204030204" pitchFamily="34" charset="0"/>
              <a:cs typeface="Rubik"/>
            </a:endParaRPr>
          </a:p>
          <a:p>
            <a:r>
              <a:rPr lang="en-GB" sz="2400" dirty="0">
                <a:solidFill>
                  <a:srgbClr val="000000"/>
                </a:solidFill>
                <a:effectLst/>
                <a:latin typeface="+mj-lt"/>
                <a:ea typeface="Times New Roman" panose="02020603050405020304" pitchFamily="18" charset="0"/>
                <a:cs typeface="Rubik"/>
              </a:rPr>
              <a:t>" I enjoyed meeting the SOfS team and was inspired by their personal stories, their wise and mature suggestions for new ways forward and their assessment of need for change for future progress. They deserve our support and as the Cllr for Children's services I pledge to work to make sure they get it. </a:t>
            </a:r>
          </a:p>
          <a:p>
            <a:pPr marL="0" indent="0">
              <a:buNone/>
            </a:pPr>
            <a:r>
              <a:rPr lang="en-GB" sz="2400" dirty="0">
                <a:solidFill>
                  <a:srgbClr val="000000"/>
                </a:solidFill>
                <a:latin typeface="+mj-lt"/>
                <a:ea typeface="Times New Roman" panose="02020603050405020304" pitchFamily="18" charset="0"/>
                <a:cs typeface="Rubik"/>
              </a:rPr>
              <a:t>										</a:t>
            </a:r>
            <a:r>
              <a:rPr lang="en-GB" sz="2400" dirty="0">
                <a:solidFill>
                  <a:srgbClr val="000000"/>
                </a:solidFill>
                <a:effectLst/>
                <a:latin typeface="+mj-lt"/>
                <a:ea typeface="Times New Roman" panose="02020603050405020304" pitchFamily="18" charset="0"/>
                <a:cs typeface="Rubik"/>
              </a:rPr>
              <a:t>- </a:t>
            </a:r>
            <a:r>
              <a:rPr lang="en-GB" sz="2400" dirty="0">
                <a:solidFill>
                  <a:srgbClr val="000000"/>
                </a:solidFill>
                <a:latin typeface="+mj-lt"/>
                <a:ea typeface="Calibri" panose="020F0502020204030204" pitchFamily="34" charset="0"/>
                <a:cs typeface="Rubik"/>
              </a:rPr>
              <a:t>Cllr Anita Cranmer</a:t>
            </a:r>
            <a:endParaRPr lang="en-GB" sz="2400" dirty="0">
              <a:effectLst/>
              <a:latin typeface="+mj-lt"/>
              <a:ea typeface="Calibri" panose="020F0502020204030204" pitchFamily="34" charset="0"/>
              <a:cs typeface="Rubik"/>
            </a:endParaRPr>
          </a:p>
          <a:p>
            <a:endParaRPr lang="en-GB" sz="2400" dirty="0">
              <a:solidFill>
                <a:srgbClr val="000000"/>
              </a:solidFill>
              <a:latin typeface="+mj-lt"/>
              <a:ea typeface="Calibri" panose="020F0502020204030204" pitchFamily="34" charset="0"/>
              <a:cs typeface="Rubik"/>
            </a:endParaRPr>
          </a:p>
          <a:p>
            <a:pPr marL="0" indent="0">
              <a:buNone/>
            </a:pPr>
            <a:endParaRPr lang="en-GB" altLang="en-GB" sz="2400" dirty="0">
              <a:latin typeface="+mj-lt"/>
              <a:cs typeface="Rubik"/>
            </a:endParaRPr>
          </a:p>
        </p:txBody>
      </p:sp>
    </p:spTree>
    <p:extLst>
      <p:ext uri="{BB962C8B-B14F-4D97-AF65-F5344CB8AC3E}">
        <p14:creationId xmlns:p14="http://schemas.microsoft.com/office/powerpoint/2010/main" val="274201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44A44762-D04D-1FC5-885D-23E867DB7A55}"/>
              </a:ext>
            </a:extLst>
          </p:cNvPr>
          <p:cNvSpPr/>
          <p:nvPr/>
        </p:nvSpPr>
        <p:spPr>
          <a:xfrm rot="492985">
            <a:off x="-489174" y="-99902"/>
            <a:ext cx="2985299" cy="2985299"/>
          </a:xfrm>
          <a:custGeom>
            <a:avLst/>
            <a:gdLst/>
            <a:ahLst/>
            <a:cxnLst/>
            <a:rect l="l" t="t" r="r" b="b"/>
            <a:pathLst>
              <a:path w="4477948" h="4477948">
                <a:moveTo>
                  <a:pt x="0" y="0"/>
                </a:moveTo>
                <a:lnTo>
                  <a:pt x="4477948" y="0"/>
                </a:lnTo>
                <a:lnTo>
                  <a:pt x="4477948" y="4477948"/>
                </a:lnTo>
                <a:lnTo>
                  <a:pt x="0" y="4477948"/>
                </a:lnTo>
                <a:lnTo>
                  <a:pt x="0" y="0"/>
                </a:lnTo>
                <a:close/>
              </a:path>
            </a:pathLst>
          </a:custGeom>
          <a:blipFill>
            <a:blip r:embed="rId2"/>
            <a:stretch>
              <a:fillRect/>
            </a:stretch>
          </a:blipFill>
        </p:spPr>
        <p:txBody>
          <a:bodyPr/>
          <a:lstStyle/>
          <a:p>
            <a:pPr defTabSz="609630">
              <a:defRPr/>
            </a:pPr>
            <a:endParaRPr lang="en-GB" sz="1200">
              <a:solidFill>
                <a:prstClr val="black"/>
              </a:solidFill>
              <a:latin typeface="Calibri"/>
            </a:endParaRPr>
          </a:p>
        </p:txBody>
      </p:sp>
      <p:sp>
        <p:nvSpPr>
          <p:cNvPr id="9" name="Freeform 3">
            <a:extLst>
              <a:ext uri="{FF2B5EF4-FFF2-40B4-BE49-F238E27FC236}">
                <a16:creationId xmlns:a16="http://schemas.microsoft.com/office/drawing/2014/main" id="{8FE09BF7-14DD-59F8-1153-C110C787FB48}"/>
              </a:ext>
            </a:extLst>
          </p:cNvPr>
          <p:cNvSpPr/>
          <p:nvPr/>
        </p:nvSpPr>
        <p:spPr>
          <a:xfrm rot="-384751">
            <a:off x="66183" y="4447636"/>
            <a:ext cx="3048565" cy="3048565"/>
          </a:xfrm>
          <a:custGeom>
            <a:avLst/>
            <a:gdLst/>
            <a:ahLst/>
            <a:cxnLst/>
            <a:rect l="l" t="t" r="r" b="b"/>
            <a:pathLst>
              <a:path w="4572847" h="4572847">
                <a:moveTo>
                  <a:pt x="0" y="0"/>
                </a:moveTo>
                <a:lnTo>
                  <a:pt x="4572847" y="0"/>
                </a:lnTo>
                <a:lnTo>
                  <a:pt x="4572847" y="4572847"/>
                </a:lnTo>
                <a:lnTo>
                  <a:pt x="0" y="4572847"/>
                </a:lnTo>
                <a:lnTo>
                  <a:pt x="0" y="0"/>
                </a:lnTo>
                <a:close/>
              </a:path>
            </a:pathLst>
          </a:custGeom>
          <a:blipFill>
            <a:blip r:embed="rId3"/>
            <a:stretch>
              <a:fillRect/>
            </a:stretch>
          </a:blipFill>
        </p:spPr>
        <p:txBody>
          <a:bodyPr/>
          <a:lstStyle/>
          <a:p>
            <a:pPr defTabSz="609630">
              <a:defRPr/>
            </a:pPr>
            <a:endParaRPr lang="en-GB" sz="1200">
              <a:solidFill>
                <a:prstClr val="black"/>
              </a:solidFill>
              <a:latin typeface="Calibri"/>
            </a:endParaRPr>
          </a:p>
        </p:txBody>
      </p:sp>
      <p:grpSp>
        <p:nvGrpSpPr>
          <p:cNvPr id="10" name="Group 4">
            <a:extLst>
              <a:ext uri="{FF2B5EF4-FFF2-40B4-BE49-F238E27FC236}">
                <a16:creationId xmlns:a16="http://schemas.microsoft.com/office/drawing/2014/main" id="{317B2B6B-7337-5B58-D8CA-CA10F4040716}"/>
              </a:ext>
            </a:extLst>
          </p:cNvPr>
          <p:cNvGrpSpPr/>
          <p:nvPr/>
        </p:nvGrpSpPr>
        <p:grpSpPr>
          <a:xfrm>
            <a:off x="1948558" y="0"/>
            <a:ext cx="10348466" cy="6858000"/>
            <a:chOff x="0" y="0"/>
            <a:chExt cx="5662723" cy="3752725"/>
          </a:xfrm>
        </p:grpSpPr>
        <p:sp>
          <p:nvSpPr>
            <p:cNvPr id="11" name="Freeform 5">
              <a:extLst>
                <a:ext uri="{FF2B5EF4-FFF2-40B4-BE49-F238E27FC236}">
                  <a16:creationId xmlns:a16="http://schemas.microsoft.com/office/drawing/2014/main" id="{E5AB3F92-9E10-9D24-FBF5-D7CC4E6ADFED}"/>
                </a:ext>
              </a:extLst>
            </p:cNvPr>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a:solidFill>
                  <a:prstClr val="black"/>
                </a:solidFill>
                <a:latin typeface="Calibri"/>
              </a:endParaRPr>
            </a:p>
          </p:txBody>
        </p:sp>
      </p:grpSp>
      <p:sp>
        <p:nvSpPr>
          <p:cNvPr id="5" name="TextBox 4">
            <a:extLst>
              <a:ext uri="{FF2B5EF4-FFF2-40B4-BE49-F238E27FC236}">
                <a16:creationId xmlns:a16="http://schemas.microsoft.com/office/drawing/2014/main" id="{5E0EC07F-EBF9-F131-78A5-E706864E17E4}"/>
              </a:ext>
            </a:extLst>
          </p:cNvPr>
          <p:cNvSpPr txBox="1"/>
          <p:nvPr/>
        </p:nvSpPr>
        <p:spPr>
          <a:xfrm>
            <a:off x="2286566" y="603250"/>
            <a:ext cx="7230699" cy="549381"/>
          </a:xfrm>
          <a:prstGeom prst="rect">
            <a:avLst/>
          </a:prstGeom>
          <a:noFill/>
        </p:spPr>
        <p:txBody>
          <a:bodyPr wrap="square" lIns="91440" tIns="45720" rIns="91440" bIns="45720" anchor="t">
            <a:spAutoFit/>
          </a:bodyPr>
          <a:lstStyle/>
          <a:p>
            <a:pPr defTabSz="609630">
              <a:lnSpc>
                <a:spcPct val="90000"/>
              </a:lnSpc>
              <a:spcBef>
                <a:spcPct val="0"/>
              </a:spcBef>
              <a:spcAft>
                <a:spcPts val="400"/>
              </a:spcAft>
              <a:defRPr/>
            </a:pPr>
            <a:r>
              <a:rPr lang="en-GB" sz="3300" b="1">
                <a:solidFill>
                  <a:srgbClr val="F79646"/>
                </a:solidFill>
                <a:latin typeface="Rubik" pitchFamily="2" charset="-79"/>
                <a:cs typeface="Rubik"/>
              </a:rPr>
              <a:t>Kick-off meeting aims</a:t>
            </a:r>
            <a:endParaRPr lang="en-GB" sz="3300" b="1">
              <a:solidFill>
                <a:srgbClr val="F79646"/>
              </a:solidFill>
              <a:latin typeface="Rubik" pitchFamily="2" charset="-79"/>
              <a:cs typeface="Rubik" pitchFamily="2" charset="-79"/>
            </a:endParaRPr>
          </a:p>
        </p:txBody>
      </p:sp>
      <p:sp>
        <p:nvSpPr>
          <p:cNvPr id="2" name="Content Placeholder 2">
            <a:extLst>
              <a:ext uri="{FF2B5EF4-FFF2-40B4-BE49-F238E27FC236}">
                <a16:creationId xmlns:a16="http://schemas.microsoft.com/office/drawing/2014/main" id="{1AE1E175-1B90-5221-1DF3-95D78B758CDF}"/>
              </a:ext>
            </a:extLst>
          </p:cNvPr>
          <p:cNvSpPr txBox="1">
            <a:spLocks/>
          </p:cNvSpPr>
          <p:nvPr/>
        </p:nvSpPr>
        <p:spPr>
          <a:xfrm>
            <a:off x="2320185" y="1925980"/>
            <a:ext cx="96052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altLang="en-GB" sz="2400"/>
          </a:p>
        </p:txBody>
      </p:sp>
      <p:sp>
        <p:nvSpPr>
          <p:cNvPr id="3" name="Content Placeholder 2">
            <a:extLst>
              <a:ext uri="{FF2B5EF4-FFF2-40B4-BE49-F238E27FC236}">
                <a16:creationId xmlns:a16="http://schemas.microsoft.com/office/drawing/2014/main" id="{51692D4B-A5FD-83BD-ECFF-8868EC9B960B}"/>
              </a:ext>
            </a:extLst>
          </p:cNvPr>
          <p:cNvSpPr txBox="1">
            <a:spLocks/>
          </p:cNvSpPr>
          <p:nvPr/>
        </p:nvSpPr>
        <p:spPr>
          <a:xfrm>
            <a:off x="2472585" y="2078380"/>
            <a:ext cx="8254393" cy="4351338"/>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indent="-228600"/>
            <a:r>
              <a:rPr lang="en-GB" altLang="en-GB" sz="2000" dirty="0">
                <a:latin typeface="Rubik 3"/>
                <a:cs typeface="Rubik"/>
              </a:rPr>
              <a:t>To launch a new working relationship between Shout Out for SEND (SOfS) Reps and decision-makers from Buckinghamshire's SEND Partnership Board (SPB)</a:t>
            </a:r>
            <a:endParaRPr lang="en-US" sz="2000">
              <a:latin typeface="Rubik 3"/>
              <a:cs typeface="Rubik"/>
            </a:endParaRPr>
          </a:p>
          <a:p>
            <a:pPr marL="228600" indent="-228600"/>
            <a:endParaRPr lang="en-GB" altLang="en-GB" sz="2000" dirty="0">
              <a:latin typeface="Rubik 3"/>
              <a:cs typeface="Rubik"/>
            </a:endParaRPr>
          </a:p>
          <a:p>
            <a:pPr marL="228600" indent="-228600"/>
            <a:r>
              <a:rPr lang="en-GB" altLang="en-GB" sz="2000" dirty="0">
                <a:latin typeface="Rubik 3"/>
                <a:cs typeface="Rubik"/>
              </a:rPr>
              <a:t>For SOfS Reps and SPB members to discuss and prioritise actions for a Children and Young People’s (CYP) Plan. This will be the plan that SOfS will be working on over the next year.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5324"/>
        </a:solidFill>
        <a:effectLst/>
      </p:bgPr>
    </p:bg>
    <p:spTree>
      <p:nvGrpSpPr>
        <p:cNvPr id="1" name=""/>
        <p:cNvGrpSpPr/>
        <p:nvPr/>
      </p:nvGrpSpPr>
      <p:grpSpPr>
        <a:xfrm>
          <a:off x="0" y="0"/>
          <a:ext cx="0" cy="0"/>
          <a:chOff x="0" y="0"/>
          <a:chExt cx="0" cy="0"/>
        </a:xfrm>
      </p:grpSpPr>
      <p:grpSp>
        <p:nvGrpSpPr>
          <p:cNvPr id="18" name="Group 2">
            <a:extLst>
              <a:ext uri="{FF2B5EF4-FFF2-40B4-BE49-F238E27FC236}">
                <a16:creationId xmlns:a16="http://schemas.microsoft.com/office/drawing/2014/main" id="{27364E5A-25CA-0B19-08C1-CD1843669CE6}"/>
              </a:ext>
            </a:extLst>
          </p:cNvPr>
          <p:cNvGrpSpPr/>
          <p:nvPr/>
        </p:nvGrpSpPr>
        <p:grpSpPr>
          <a:xfrm>
            <a:off x="1843534" y="0"/>
            <a:ext cx="10348466" cy="6858000"/>
            <a:chOff x="0" y="0"/>
            <a:chExt cx="5662723" cy="3752725"/>
          </a:xfrm>
        </p:grpSpPr>
        <p:sp>
          <p:nvSpPr>
            <p:cNvPr id="19" name="Freeform 3">
              <a:extLst>
                <a:ext uri="{FF2B5EF4-FFF2-40B4-BE49-F238E27FC236}">
                  <a16:creationId xmlns:a16="http://schemas.microsoft.com/office/drawing/2014/main" id="{9CDAAEF7-B67C-BEFA-BC5A-CDEBEE9EB9FB}"/>
                </a:ext>
              </a:extLst>
            </p:cNvPr>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b="1" dirty="0">
                <a:solidFill>
                  <a:prstClr val="black"/>
                </a:solidFill>
                <a:latin typeface="Calibri"/>
              </a:endParaRPr>
            </a:p>
          </p:txBody>
        </p:sp>
      </p:grpSp>
      <p:sp>
        <p:nvSpPr>
          <p:cNvPr id="20" name="Freeform 5">
            <a:extLst>
              <a:ext uri="{FF2B5EF4-FFF2-40B4-BE49-F238E27FC236}">
                <a16:creationId xmlns:a16="http://schemas.microsoft.com/office/drawing/2014/main" id="{965D7ECF-2695-1EDC-49C8-BBBEF74A1EEA}"/>
              </a:ext>
            </a:extLst>
          </p:cNvPr>
          <p:cNvSpPr/>
          <p:nvPr/>
        </p:nvSpPr>
        <p:spPr>
          <a:xfrm>
            <a:off x="-1322717" y="4262661"/>
            <a:ext cx="3364044" cy="3364044"/>
          </a:xfrm>
          <a:custGeom>
            <a:avLst/>
            <a:gdLst/>
            <a:ahLst/>
            <a:cxnLst/>
            <a:rect l="l" t="t" r="r" b="b"/>
            <a:pathLst>
              <a:path w="5046066" h="5046066">
                <a:moveTo>
                  <a:pt x="0" y="0"/>
                </a:moveTo>
                <a:lnTo>
                  <a:pt x="5046066" y="0"/>
                </a:lnTo>
                <a:lnTo>
                  <a:pt x="5046066" y="5046065"/>
                </a:lnTo>
                <a:lnTo>
                  <a:pt x="0" y="50460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21" name="Freeform 6">
            <a:extLst>
              <a:ext uri="{FF2B5EF4-FFF2-40B4-BE49-F238E27FC236}">
                <a16:creationId xmlns:a16="http://schemas.microsoft.com/office/drawing/2014/main" id="{09059D5E-8B27-BA14-0A9A-F9783839FBA5}"/>
              </a:ext>
            </a:extLst>
          </p:cNvPr>
          <p:cNvSpPr/>
          <p:nvPr/>
        </p:nvSpPr>
        <p:spPr>
          <a:xfrm rot="10800000">
            <a:off x="-1930378" y="-1880154"/>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22" name="Content Placeholder 2">
            <a:extLst>
              <a:ext uri="{FF2B5EF4-FFF2-40B4-BE49-F238E27FC236}">
                <a16:creationId xmlns:a16="http://schemas.microsoft.com/office/drawing/2014/main" id="{70995BA8-AF19-BCAA-0643-56D26E3E1D24}"/>
              </a:ext>
            </a:extLst>
          </p:cNvPr>
          <p:cNvSpPr txBox="1">
            <a:spLocks/>
          </p:cNvSpPr>
          <p:nvPr/>
        </p:nvSpPr>
        <p:spPr>
          <a:xfrm>
            <a:off x="2466525" y="1820050"/>
            <a:ext cx="10515600" cy="4351338"/>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sz="2800" dirty="0"/>
          </a:p>
        </p:txBody>
      </p:sp>
      <p:sp>
        <p:nvSpPr>
          <p:cNvPr id="26" name="Content Placeholder 2">
            <a:extLst>
              <a:ext uri="{FF2B5EF4-FFF2-40B4-BE49-F238E27FC236}">
                <a16:creationId xmlns:a16="http://schemas.microsoft.com/office/drawing/2014/main" id="{C8BD37E2-1E95-E00F-52B9-D09B7BF26CDC}"/>
              </a:ext>
            </a:extLst>
          </p:cNvPr>
          <p:cNvSpPr txBox="1">
            <a:spLocks/>
          </p:cNvSpPr>
          <p:nvPr/>
        </p:nvSpPr>
        <p:spPr>
          <a:xfrm>
            <a:off x="2551932" y="1315451"/>
            <a:ext cx="9605211"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altLang="en-GB" sz="2400" dirty="0">
              <a:cs typeface="Rubik"/>
            </a:endParaRPr>
          </a:p>
        </p:txBody>
      </p:sp>
      <p:sp>
        <p:nvSpPr>
          <p:cNvPr id="3" name="TextBox 2">
            <a:extLst>
              <a:ext uri="{FF2B5EF4-FFF2-40B4-BE49-F238E27FC236}">
                <a16:creationId xmlns:a16="http://schemas.microsoft.com/office/drawing/2014/main" id="{2FB3F83C-D6B9-310C-7695-34FD53B6C7FA}"/>
              </a:ext>
            </a:extLst>
          </p:cNvPr>
          <p:cNvSpPr txBox="1"/>
          <p:nvPr/>
        </p:nvSpPr>
        <p:spPr>
          <a:xfrm>
            <a:off x="2286566" y="603250"/>
            <a:ext cx="9605211" cy="480131"/>
          </a:xfrm>
          <a:prstGeom prst="rect">
            <a:avLst/>
          </a:prstGeom>
          <a:noFill/>
        </p:spPr>
        <p:txBody>
          <a:bodyPr wrap="square">
            <a:spAutoFit/>
          </a:bodyPr>
          <a:lstStyle/>
          <a:p>
            <a:pPr defTabSz="609630">
              <a:lnSpc>
                <a:spcPct val="90000"/>
              </a:lnSpc>
              <a:spcBef>
                <a:spcPct val="0"/>
              </a:spcBef>
              <a:spcAft>
                <a:spcPts val="400"/>
              </a:spcAft>
              <a:defRPr/>
            </a:pPr>
            <a:r>
              <a:rPr lang="en-GB" sz="2800" b="1" dirty="0">
                <a:solidFill>
                  <a:srgbClr val="F79646"/>
                </a:solidFill>
                <a:latin typeface="Rubik" pitchFamily="2" charset="-79"/>
                <a:cs typeface="Rubik" pitchFamily="2" charset="-79"/>
              </a:rPr>
              <a:t>Feedback from SPB Members</a:t>
            </a:r>
          </a:p>
        </p:txBody>
      </p:sp>
      <p:sp>
        <p:nvSpPr>
          <p:cNvPr id="4" name="Content Placeholder 2">
            <a:extLst>
              <a:ext uri="{FF2B5EF4-FFF2-40B4-BE49-F238E27FC236}">
                <a16:creationId xmlns:a16="http://schemas.microsoft.com/office/drawing/2014/main" id="{DA43F346-F2D7-9402-DBA2-C499AD2587C1}"/>
              </a:ext>
            </a:extLst>
          </p:cNvPr>
          <p:cNvSpPr txBox="1">
            <a:spLocks/>
          </p:cNvSpPr>
          <p:nvPr/>
        </p:nvSpPr>
        <p:spPr>
          <a:xfrm>
            <a:off x="2569361" y="1423281"/>
            <a:ext cx="8632040"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r>
              <a:rPr lang="en-GB" sz="2400" dirty="0">
                <a:effectLst/>
                <a:latin typeface="+mj-lt"/>
                <a:ea typeface="Times New Roman" panose="02020603050405020304" pitchFamily="18" charset="0"/>
              </a:rPr>
              <a:t>“I know I talk for other colleagues when I say how much we all thoroughly enjoyed joining the session with members of the Shout Out for SEND group on 15 July. The session was very well attended, had a dynamic feel and confirmed the council’s commitment to co-production with children and young people. I was particularly heartened by the conversations I had during the round table discussions and at informal points during the evening and I look forward to joining more sessions in the future.”</a:t>
            </a:r>
          </a:p>
          <a:p>
            <a:pPr marL="0" indent="0">
              <a:buNone/>
            </a:pPr>
            <a:r>
              <a:rPr lang="en-GB" sz="2400" dirty="0">
                <a:latin typeface="+mj-lt"/>
                <a:ea typeface="Times New Roman" panose="02020603050405020304" pitchFamily="18" charset="0"/>
              </a:rPr>
              <a:t>										- </a:t>
            </a:r>
            <a:r>
              <a:rPr lang="en-GB" sz="2400" dirty="0">
                <a:effectLst/>
                <a:latin typeface="+mj-lt"/>
                <a:ea typeface="Times New Roman" panose="02020603050405020304" pitchFamily="18" charset="0"/>
              </a:rPr>
              <a:t>Michael Jarrett</a:t>
            </a:r>
            <a:endParaRPr lang="en-GB" sz="2400" dirty="0">
              <a:effectLst/>
              <a:latin typeface="+mj-lt"/>
              <a:ea typeface="Calibri" panose="020F0502020204030204" pitchFamily="34" charset="0"/>
            </a:endParaRPr>
          </a:p>
          <a:p>
            <a:endParaRPr lang="en-GB" sz="2400" dirty="0">
              <a:solidFill>
                <a:srgbClr val="000000"/>
              </a:solidFill>
              <a:latin typeface="+mj-lt"/>
              <a:ea typeface="Calibri" panose="020F0502020204030204" pitchFamily="34" charset="0"/>
              <a:cs typeface="Rubik"/>
            </a:endParaRPr>
          </a:p>
          <a:p>
            <a:endParaRPr lang="en-GB" sz="2400" dirty="0">
              <a:solidFill>
                <a:srgbClr val="000000"/>
              </a:solidFill>
              <a:latin typeface="+mj-lt"/>
              <a:ea typeface="Calibri" panose="020F0502020204030204" pitchFamily="34" charset="0"/>
              <a:cs typeface="Rubik"/>
            </a:endParaRPr>
          </a:p>
          <a:p>
            <a:pPr marL="0" indent="0">
              <a:buNone/>
            </a:pPr>
            <a:endParaRPr lang="en-GB" altLang="en-GB" sz="2400" dirty="0">
              <a:latin typeface="+mj-lt"/>
              <a:cs typeface="Rubik"/>
            </a:endParaRPr>
          </a:p>
        </p:txBody>
      </p:sp>
    </p:spTree>
    <p:extLst>
      <p:ext uri="{BB962C8B-B14F-4D97-AF65-F5344CB8AC3E}">
        <p14:creationId xmlns:p14="http://schemas.microsoft.com/office/powerpoint/2010/main" val="53494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3B9DA"/>
        </a:solidFill>
        <a:effectLst/>
      </p:bgPr>
    </p:bg>
    <p:spTree>
      <p:nvGrpSpPr>
        <p:cNvPr id="1" name=""/>
        <p:cNvGrpSpPr/>
        <p:nvPr/>
      </p:nvGrpSpPr>
      <p:grpSpPr>
        <a:xfrm>
          <a:off x="0" y="0"/>
          <a:ext cx="0" cy="0"/>
          <a:chOff x="0" y="0"/>
          <a:chExt cx="0" cy="0"/>
        </a:xfrm>
      </p:grpSpPr>
      <p:grpSp>
        <p:nvGrpSpPr>
          <p:cNvPr id="4" name="Group 4"/>
          <p:cNvGrpSpPr/>
          <p:nvPr/>
        </p:nvGrpSpPr>
        <p:grpSpPr>
          <a:xfrm>
            <a:off x="1948558" y="0"/>
            <a:ext cx="10348466" cy="6858000"/>
            <a:chOff x="0" y="0"/>
            <a:chExt cx="5662723" cy="3752725"/>
          </a:xfrm>
        </p:grpSpPr>
        <p:sp>
          <p:nvSpPr>
            <p:cNvPr id="5" name="Freeform 5"/>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6" name="TextBox 6"/>
          <p:cNvSpPr txBox="1"/>
          <p:nvPr/>
        </p:nvSpPr>
        <p:spPr>
          <a:xfrm>
            <a:off x="2233565" y="603250"/>
            <a:ext cx="9356655" cy="735522"/>
          </a:xfrm>
          <a:prstGeom prst="rect">
            <a:avLst/>
          </a:prstGeom>
        </p:spPr>
        <p:txBody>
          <a:bodyPr lIns="0" tIns="0" rIns="0" bIns="0" rtlCol="0" anchor="t">
            <a:spAutoFit/>
          </a:bodyPr>
          <a:lstStyle/>
          <a:p>
            <a:pPr defTabSz="609630">
              <a:lnSpc>
                <a:spcPts val="2987"/>
              </a:lnSpc>
              <a:defRPr/>
            </a:pPr>
            <a:endParaRPr lang="en-US" sz="2133" dirty="0">
              <a:solidFill>
                <a:srgbClr val="000000"/>
              </a:solidFill>
              <a:latin typeface="Rubik 3"/>
            </a:endParaRPr>
          </a:p>
          <a:p>
            <a:pPr defTabSz="609630">
              <a:lnSpc>
                <a:spcPts val="2987"/>
              </a:lnSpc>
              <a:defRPr/>
            </a:pPr>
            <a:endParaRPr lang="en-US" sz="2133" dirty="0">
              <a:solidFill>
                <a:srgbClr val="000000"/>
              </a:solidFill>
              <a:latin typeface="Rubik 3"/>
            </a:endParaRPr>
          </a:p>
        </p:txBody>
      </p:sp>
      <p:sp>
        <p:nvSpPr>
          <p:cNvPr id="7" name="TextBox 6">
            <a:extLst>
              <a:ext uri="{FF2B5EF4-FFF2-40B4-BE49-F238E27FC236}">
                <a16:creationId xmlns:a16="http://schemas.microsoft.com/office/drawing/2014/main" id="{5D55997A-C35D-976F-91EB-1879F745A317}"/>
              </a:ext>
            </a:extLst>
          </p:cNvPr>
          <p:cNvSpPr txBox="1"/>
          <p:nvPr/>
        </p:nvSpPr>
        <p:spPr>
          <a:xfrm>
            <a:off x="2286566" y="603250"/>
            <a:ext cx="8781011" cy="554126"/>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CYP Plan – Next steps</a:t>
            </a:r>
          </a:p>
        </p:txBody>
      </p:sp>
      <p:sp>
        <p:nvSpPr>
          <p:cNvPr id="8" name="Title 1">
            <a:extLst>
              <a:ext uri="{FF2B5EF4-FFF2-40B4-BE49-F238E27FC236}">
                <a16:creationId xmlns:a16="http://schemas.microsoft.com/office/drawing/2014/main" id="{C4E8BA7E-E123-7955-6B0F-867B00B754B3}"/>
              </a:ext>
            </a:extLst>
          </p:cNvPr>
          <p:cNvSpPr txBox="1">
            <a:spLocks/>
          </p:cNvSpPr>
          <p:nvPr/>
        </p:nvSpPr>
        <p:spPr>
          <a:xfrm>
            <a:off x="2233565" y="474299"/>
            <a:ext cx="10515600" cy="1325563"/>
          </a:xfrm>
          <a:prstGeom prst="rect">
            <a:avLst/>
          </a:prstGeom>
        </p:spPr>
        <p:txBody>
          <a:bodyPr numCol="1"/>
          <a:lstStyle>
            <a:lvl1pPr algn="ctr" defTabSz="609630" rtl="0" eaLnBrk="1" latinLnBrk="0" hangingPunct="1">
              <a:spcBef>
                <a:spcPct val="0"/>
              </a:spcBef>
              <a:buNone/>
              <a:defRPr sz="2933" kern="1200">
                <a:solidFill>
                  <a:schemeClr val="tx1"/>
                </a:solidFill>
                <a:latin typeface="+mj-lt"/>
                <a:ea typeface="+mj-ea"/>
                <a:cs typeface="+mj-cs"/>
              </a:defRPr>
            </a:lvl1pPr>
          </a:lstStyle>
          <a:p>
            <a:endParaRPr lang="en-GB" altLang="en-GB" dirty="0"/>
          </a:p>
        </p:txBody>
      </p:sp>
      <p:sp>
        <p:nvSpPr>
          <p:cNvPr id="9" name="Content Placeholder 2">
            <a:extLst>
              <a:ext uri="{FF2B5EF4-FFF2-40B4-BE49-F238E27FC236}">
                <a16:creationId xmlns:a16="http://schemas.microsoft.com/office/drawing/2014/main" id="{346D8B44-F7C0-9A8D-8113-6B0762D0512B}"/>
              </a:ext>
            </a:extLst>
          </p:cNvPr>
          <p:cNvSpPr txBox="1">
            <a:spLocks/>
          </p:cNvSpPr>
          <p:nvPr/>
        </p:nvSpPr>
        <p:spPr>
          <a:xfrm>
            <a:off x="2233565" y="1157376"/>
            <a:ext cx="9958435" cy="5541597"/>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spcBef>
                <a:spcPts val="1400"/>
              </a:spcBef>
            </a:pPr>
            <a:endParaRPr lang="en-GB" sz="2400" dirty="0"/>
          </a:p>
        </p:txBody>
      </p:sp>
      <p:sp>
        <p:nvSpPr>
          <p:cNvPr id="10" name="Content Placeholder 2">
            <a:extLst>
              <a:ext uri="{FF2B5EF4-FFF2-40B4-BE49-F238E27FC236}">
                <a16:creationId xmlns:a16="http://schemas.microsoft.com/office/drawing/2014/main" id="{5C960912-9200-A21C-7EF1-BBDD9689C133}"/>
              </a:ext>
            </a:extLst>
          </p:cNvPr>
          <p:cNvSpPr txBox="1">
            <a:spLocks/>
          </p:cNvSpPr>
          <p:nvPr/>
        </p:nvSpPr>
        <p:spPr>
          <a:xfrm>
            <a:off x="2472585" y="2078380"/>
            <a:ext cx="9605211" cy="4351338"/>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r>
              <a:rPr lang="en-GB" altLang="en-GB" sz="2400" dirty="0">
                <a:cs typeface="Rubik"/>
              </a:rPr>
              <a:t>The CYP Plan to be drafted by the Youth Voice Bucks team and to have input from the SEND Improvement Manager (TBA)</a:t>
            </a:r>
          </a:p>
          <a:p>
            <a:endParaRPr lang="en-GB" altLang="en-GB" sz="2400" dirty="0">
              <a:cs typeface="Rubik"/>
            </a:endParaRPr>
          </a:p>
          <a:p>
            <a:r>
              <a:rPr lang="en-GB" altLang="en-GB" sz="2400" dirty="0">
                <a:cs typeface="Rubik"/>
              </a:rPr>
              <a:t>The CYP Plan to be agreed by SOfS Reps at the summer meeting (3/9/24)</a:t>
            </a:r>
          </a:p>
          <a:p>
            <a:endParaRPr lang="en-GB" altLang="en-GB" sz="2400" dirty="0">
              <a:cs typeface="Rubik"/>
            </a:endParaRPr>
          </a:p>
          <a:p>
            <a:r>
              <a:rPr lang="en-GB" altLang="en-GB" sz="2400" dirty="0">
                <a:cs typeface="Rubik"/>
              </a:rPr>
              <a:t>SOfS September meeting to plan the details, including timelines on the CYP Plan (16/9/24)</a:t>
            </a:r>
          </a:p>
          <a:p>
            <a:endParaRPr lang="en-GB" altLang="en-GB" sz="2400" dirty="0">
              <a:cs typeface="Rubik"/>
            </a:endParaRPr>
          </a:p>
          <a:p>
            <a:r>
              <a:rPr lang="en-GB" altLang="en-GB" sz="2400" dirty="0">
                <a:cs typeface="Rubik"/>
              </a:rPr>
              <a:t>The finalised CYP Plan to be shared at the SEND Partnership Board (on 30/9/24)</a:t>
            </a:r>
          </a:p>
          <a:p>
            <a:endParaRPr lang="en-GB" altLang="en-GB" sz="2400" dirty="0">
              <a:cs typeface="Rubik"/>
            </a:endParaRPr>
          </a:p>
        </p:txBody>
      </p:sp>
      <p:sp>
        <p:nvSpPr>
          <p:cNvPr id="11" name="Freeform 4">
            <a:extLst>
              <a:ext uri="{FF2B5EF4-FFF2-40B4-BE49-F238E27FC236}">
                <a16:creationId xmlns:a16="http://schemas.microsoft.com/office/drawing/2014/main" id="{A4CD4DC3-93C4-9F4B-5D60-77E596EEE8ED}"/>
              </a:ext>
            </a:extLst>
          </p:cNvPr>
          <p:cNvSpPr/>
          <p:nvPr/>
        </p:nvSpPr>
        <p:spPr>
          <a:xfrm rot="10800000" flipH="1">
            <a:off x="-1764834" y="-957174"/>
            <a:ext cx="4579366" cy="3664966"/>
          </a:xfrm>
          <a:custGeom>
            <a:avLst/>
            <a:gdLst/>
            <a:ahLst/>
            <a:cxnLst/>
            <a:rect l="l" t="t" r="r" b="b"/>
            <a:pathLst>
              <a:path w="6869049" h="6869049">
                <a:moveTo>
                  <a:pt x="6869049" y="0"/>
                </a:moveTo>
                <a:lnTo>
                  <a:pt x="0" y="0"/>
                </a:lnTo>
                <a:lnTo>
                  <a:pt x="0" y="6869049"/>
                </a:lnTo>
                <a:lnTo>
                  <a:pt x="6869049" y="6869049"/>
                </a:lnTo>
                <a:lnTo>
                  <a:pt x="6869049" y="0"/>
                </a:lnTo>
                <a:close/>
              </a:path>
            </a:pathLst>
          </a:custGeom>
          <a:blipFill>
            <a:blip r:embed="rId2"/>
            <a:stretch>
              <a:fillRect/>
            </a:stretch>
          </a:blipFill>
        </p:spPr>
        <p:txBody>
          <a:bodyPr/>
          <a:lstStyle/>
          <a:p>
            <a:pPr defTabSz="609630"/>
            <a:endParaRPr lang="en-GB" sz="1200" dirty="0">
              <a:solidFill>
                <a:prstClr val="black"/>
              </a:solidFill>
              <a:latin typeface="Calibri"/>
            </a:endParaRPr>
          </a:p>
        </p:txBody>
      </p:sp>
      <p:sp>
        <p:nvSpPr>
          <p:cNvPr id="12" name="Freeform 5">
            <a:extLst>
              <a:ext uri="{FF2B5EF4-FFF2-40B4-BE49-F238E27FC236}">
                <a16:creationId xmlns:a16="http://schemas.microsoft.com/office/drawing/2014/main" id="{8E9C3B57-03C0-B1FB-8C0E-607D236311F8}"/>
              </a:ext>
            </a:extLst>
          </p:cNvPr>
          <p:cNvSpPr/>
          <p:nvPr/>
        </p:nvSpPr>
        <p:spPr>
          <a:xfrm rot="1021551">
            <a:off x="-1839731" y="4193280"/>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endParaRPr lang="en-GB" sz="1200" dirty="0">
              <a:solidFill>
                <a:prstClr val="black"/>
              </a:solidFill>
              <a:latin typeface="Calibri"/>
            </a:endParaRPr>
          </a:p>
        </p:txBody>
      </p:sp>
    </p:spTree>
    <p:extLst>
      <p:ext uri="{BB962C8B-B14F-4D97-AF65-F5344CB8AC3E}">
        <p14:creationId xmlns:p14="http://schemas.microsoft.com/office/powerpoint/2010/main" val="111688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B9DA"/>
        </a:solidFill>
        <a:effectLst/>
      </p:bgPr>
    </p:bg>
    <p:spTree>
      <p:nvGrpSpPr>
        <p:cNvPr id="1" name=""/>
        <p:cNvGrpSpPr/>
        <p:nvPr/>
      </p:nvGrpSpPr>
      <p:grpSpPr>
        <a:xfrm>
          <a:off x="0" y="0"/>
          <a:ext cx="0" cy="0"/>
          <a:chOff x="0" y="0"/>
          <a:chExt cx="0" cy="0"/>
        </a:xfrm>
      </p:grpSpPr>
      <p:grpSp>
        <p:nvGrpSpPr>
          <p:cNvPr id="2" name="Group 2"/>
          <p:cNvGrpSpPr/>
          <p:nvPr/>
        </p:nvGrpSpPr>
        <p:grpSpPr>
          <a:xfrm>
            <a:off x="1843535" y="-5504"/>
            <a:ext cx="10348465" cy="6858002"/>
            <a:chOff x="-2569434" y="18782"/>
            <a:chExt cx="5662723" cy="3752726"/>
          </a:xfrm>
        </p:grpSpPr>
        <p:sp>
          <p:nvSpPr>
            <p:cNvPr id="3" name="Freeform 3"/>
            <p:cNvSpPr/>
            <p:nvPr/>
          </p:nvSpPr>
          <p:spPr>
            <a:xfrm>
              <a:off x="-2569434" y="18782"/>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endParaRPr lang="en-GB" sz="1200">
                <a:solidFill>
                  <a:prstClr val="black"/>
                </a:solidFill>
                <a:latin typeface="Calibri"/>
                <a:cs typeface="Rubik"/>
              </a:endParaRPr>
            </a:p>
          </p:txBody>
        </p:sp>
      </p:grpSp>
      <p:sp>
        <p:nvSpPr>
          <p:cNvPr id="43" name="TextBox 42">
            <a:extLst>
              <a:ext uri="{FF2B5EF4-FFF2-40B4-BE49-F238E27FC236}">
                <a16:creationId xmlns:a16="http://schemas.microsoft.com/office/drawing/2014/main" id="{3C48093B-3160-7533-69F1-2EE982B9555F}"/>
              </a:ext>
            </a:extLst>
          </p:cNvPr>
          <p:cNvSpPr txBox="1"/>
          <p:nvPr/>
        </p:nvSpPr>
        <p:spPr>
          <a:xfrm>
            <a:off x="2379920" y="1500636"/>
            <a:ext cx="8647113" cy="526297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GB" sz="2400" b="0" i="0" u="none" strike="noStrike" kern="1200" cap="none" spc="0" normalizeH="0" baseline="0" noProof="0" dirty="0">
              <a:ln>
                <a:noFill/>
              </a:ln>
              <a:solidFill>
                <a:prstClr val="black"/>
              </a:solidFill>
              <a:effectLst/>
              <a:uLnTx/>
              <a:uFillTx/>
              <a:latin typeface="Calibri"/>
              <a:ea typeface="+mn-ea"/>
              <a:cs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2400" dirty="0">
              <a:solidFill>
                <a:prstClr val="black"/>
              </a:solidFill>
              <a:latin typeface="Calibri"/>
              <a:cs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GB" sz="2400" b="0" i="0" u="none" strike="noStrike" kern="1200" cap="none" spc="0" normalizeH="0" baseline="0" noProof="0" dirty="0">
              <a:ln>
                <a:noFill/>
              </a:ln>
              <a:solidFill>
                <a:prstClr val="black"/>
              </a:solidFill>
              <a:effectLst/>
              <a:uLnTx/>
              <a:uFillTx/>
              <a:latin typeface="Calibri"/>
              <a:ea typeface="+mn-ea"/>
              <a:cs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2400" dirty="0">
              <a:solidFill>
                <a:prstClr val="black"/>
              </a:solidFill>
              <a:latin typeface="Calibri"/>
              <a:cs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GB" sz="2400" b="0" i="0" u="none" strike="noStrike" kern="1200" cap="none" spc="0" normalizeH="0" baseline="0" noProof="0" dirty="0">
              <a:ln>
                <a:noFill/>
              </a:ln>
              <a:solidFill>
                <a:prstClr val="black"/>
              </a:solidFill>
              <a:effectLst/>
              <a:uLnTx/>
              <a:uFillTx/>
              <a:latin typeface="Calibri"/>
              <a:ea typeface="+mn-ea"/>
              <a:cs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2400" dirty="0">
              <a:solidFill>
                <a:prstClr val="black"/>
              </a:solidFill>
              <a:latin typeface="Calibri"/>
              <a:cs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GB" sz="2400" b="0" i="0" u="none" strike="noStrike" kern="1200" cap="none" spc="0" normalizeH="0" baseline="0" noProof="0" dirty="0">
              <a:ln>
                <a:noFill/>
              </a:ln>
              <a:solidFill>
                <a:prstClr val="black"/>
              </a:solidFill>
              <a:effectLst/>
              <a:uLnTx/>
              <a:uFillTx/>
              <a:latin typeface="Calibri"/>
              <a:ea typeface="+mn-ea"/>
              <a:cs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2400" dirty="0">
              <a:solidFill>
                <a:prstClr val="black"/>
              </a:solidFill>
              <a:latin typeface="Calibri"/>
              <a:cs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GB" sz="2400" b="0" i="0" u="none" strike="noStrike" kern="1200" cap="none" spc="0" normalizeH="0" baseline="0" noProof="0" dirty="0">
              <a:ln>
                <a:noFill/>
              </a:ln>
              <a:solidFill>
                <a:prstClr val="black"/>
              </a:solidFill>
              <a:effectLst/>
              <a:uLnTx/>
              <a:uFillTx/>
              <a:latin typeface="Calibri"/>
              <a:ea typeface="+mn-ea"/>
              <a:cs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2400" dirty="0">
              <a:solidFill>
                <a:prstClr val="black"/>
              </a:solidFill>
              <a:latin typeface="Calibri"/>
              <a:cs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GB" sz="2400" b="0" i="0" u="none" strike="noStrike" kern="1200" cap="none" spc="0" normalizeH="0" baseline="0" noProof="0" dirty="0">
              <a:ln>
                <a:noFill/>
              </a:ln>
              <a:solidFill>
                <a:prstClr val="black"/>
              </a:solidFill>
              <a:effectLst/>
              <a:uLnTx/>
              <a:uFillTx/>
              <a:latin typeface="Calibri"/>
              <a:ea typeface="+mn-ea"/>
              <a:cs typeface="Rubik"/>
            </a:endParaRPr>
          </a:p>
          <a:p>
            <a:pPr marL="342900" indent="-342900">
              <a:buFont typeface="Arial" panose="020B0604020202020204" pitchFamily="34" charset="0"/>
              <a:buChar char="•"/>
              <a:defRPr/>
            </a:pPr>
            <a:r>
              <a:rPr kumimoji="0" lang="en-GB" altLang="en-GB" sz="2000" b="0" i="0" u="none" strike="noStrike" kern="1200" cap="none" spc="0" normalizeH="0" baseline="0" noProof="0" dirty="0">
                <a:ln>
                  <a:noFill/>
                </a:ln>
                <a:solidFill>
                  <a:srgbClr val="F05324"/>
                </a:solidFill>
                <a:effectLst/>
                <a:uLnTx/>
                <a:uFillTx/>
                <a:latin typeface="Rubik 3"/>
                <a:cs typeface="Rubik"/>
              </a:rPr>
              <a:t>9 </a:t>
            </a:r>
            <a:r>
              <a:rPr kumimoji="0" lang="en-GB" altLang="en-GB" sz="2000" b="0" i="0" u="none" strike="noStrike" kern="1200" cap="none" spc="0" normalizeH="0" baseline="0" noProof="0" dirty="0" err="1">
                <a:ln>
                  <a:noFill/>
                </a:ln>
                <a:solidFill>
                  <a:srgbClr val="F05324"/>
                </a:solidFill>
                <a:effectLst/>
                <a:uLnTx/>
                <a:uFillTx/>
                <a:latin typeface="Rubik 3"/>
                <a:cs typeface="Rubik"/>
              </a:rPr>
              <a:t>SOfS</a:t>
            </a:r>
            <a:r>
              <a:rPr kumimoji="0" lang="en-GB" altLang="en-GB" sz="2000" b="0" i="0" u="none" strike="noStrike" kern="1200" cap="none" spc="0" normalizeH="0" baseline="0" noProof="0" dirty="0">
                <a:ln>
                  <a:noFill/>
                </a:ln>
                <a:solidFill>
                  <a:srgbClr val="F05324"/>
                </a:solidFill>
                <a:effectLst/>
                <a:uLnTx/>
                <a:uFillTx/>
                <a:latin typeface="Rubik 3"/>
                <a:cs typeface="Rubik"/>
              </a:rPr>
              <a:t> Reps</a:t>
            </a:r>
            <a:r>
              <a:rPr lang="en-GB" altLang="en-GB" sz="2000" dirty="0">
                <a:solidFill>
                  <a:srgbClr val="F05324"/>
                </a:solidFill>
                <a:latin typeface="Rubik 3"/>
                <a:cs typeface="Rubik"/>
              </a:rPr>
              <a:t> </a:t>
            </a:r>
            <a:endParaRPr lang="en-GB" altLang="en-GB" sz="2000" b="0" i="0" u="none" strike="noStrike" kern="1200" cap="none" spc="0" normalizeH="0" baseline="0" noProof="0">
              <a:ln>
                <a:noFill/>
              </a:ln>
              <a:solidFill>
                <a:srgbClr val="F05324"/>
              </a:solidFill>
              <a:effectLst/>
              <a:uLnTx/>
              <a:uFillTx/>
              <a:latin typeface="Rubik 3"/>
              <a:ea typeface="Calibri"/>
              <a:cs typeface="Rubik"/>
            </a:endParaRPr>
          </a:p>
          <a:p>
            <a:pPr marL="342900" indent="-342900">
              <a:buFont typeface="Arial" panose="020B0604020202020204" pitchFamily="34" charset="0"/>
              <a:buChar char="•"/>
              <a:defRPr/>
            </a:pPr>
            <a:r>
              <a:rPr kumimoji="0" lang="en-GB" altLang="en-GB" sz="2000" b="0" i="0" u="none" strike="noStrike" kern="1200" cap="none" spc="0" normalizeH="0" baseline="0" noProof="0" dirty="0">
                <a:ln>
                  <a:noFill/>
                </a:ln>
                <a:solidFill>
                  <a:srgbClr val="8EC440"/>
                </a:solidFill>
                <a:effectLst/>
                <a:uLnTx/>
                <a:uFillTx/>
                <a:latin typeface="Rubik 3"/>
                <a:cs typeface="Rubik"/>
              </a:rPr>
              <a:t>4 members of the </a:t>
            </a:r>
            <a:r>
              <a:rPr lang="en-GB" altLang="en-GB" sz="2000" dirty="0">
                <a:solidFill>
                  <a:srgbClr val="8EC440"/>
                </a:solidFill>
                <a:latin typeface="Rubik 3"/>
                <a:cs typeface="Rubik"/>
              </a:rPr>
              <a:t>SEND Partnership Board (SPB)</a:t>
            </a:r>
            <a:endParaRPr lang="en-GB" altLang="en-GB" sz="2000" b="0" i="0" u="none" strike="noStrike" kern="1200" cap="none" spc="0" normalizeH="0" baseline="0" noProof="0">
              <a:ln>
                <a:noFill/>
              </a:ln>
              <a:solidFill>
                <a:prstClr val="black"/>
              </a:solidFill>
              <a:effectLst/>
              <a:uLnTx/>
              <a:uFillTx/>
              <a:latin typeface="Rubik 3"/>
              <a:ea typeface="Calibri"/>
              <a:cs typeface="Rubik"/>
            </a:endParaRPr>
          </a:p>
          <a:p>
            <a:pPr marL="342900" indent="-342900">
              <a:buFont typeface="Arial" panose="020B0604020202020204" pitchFamily="34" charset="0"/>
              <a:buChar char="•"/>
              <a:defRPr/>
            </a:pPr>
            <a:r>
              <a:rPr kumimoji="0" lang="en-GB" altLang="en-GB" sz="2000" b="0" i="0" u="none" strike="noStrike" kern="1200" cap="none" spc="0" normalizeH="0" baseline="0" noProof="0" dirty="0">
                <a:ln>
                  <a:noFill/>
                </a:ln>
                <a:solidFill>
                  <a:srgbClr val="13B9DA"/>
                </a:solidFill>
                <a:effectLst/>
                <a:uLnTx/>
                <a:uFillTx/>
                <a:latin typeface="Rubik 3"/>
                <a:cs typeface="Rubik"/>
              </a:rPr>
              <a:t>4 facilitators from the </a:t>
            </a:r>
            <a:r>
              <a:rPr lang="en-GB" altLang="en-GB" sz="2000" dirty="0">
                <a:solidFill>
                  <a:srgbClr val="13B9DA"/>
                </a:solidFill>
                <a:latin typeface="Rubik 3"/>
                <a:cs typeface="Rubik"/>
              </a:rPr>
              <a:t>Youth Voice Bucks team</a:t>
            </a:r>
            <a:endParaRPr kumimoji="0" lang="en-GB" altLang="en-GB" sz="2000" b="1" i="0" u="none" strike="noStrike" kern="1200" cap="none" spc="0" normalizeH="0" baseline="0" noProof="0" dirty="0">
              <a:ln>
                <a:noFill/>
              </a:ln>
              <a:solidFill>
                <a:srgbClr val="13B9DA"/>
              </a:solidFill>
              <a:effectLst/>
              <a:uLnTx/>
              <a:uFillTx/>
              <a:latin typeface="Rubik 3"/>
              <a:cs typeface="Rubik"/>
            </a:endParaRPr>
          </a:p>
        </p:txBody>
      </p:sp>
      <p:pic>
        <p:nvPicPr>
          <p:cNvPr id="38" name="Picture 37">
            <a:extLst>
              <a:ext uri="{FF2B5EF4-FFF2-40B4-BE49-F238E27FC236}">
                <a16:creationId xmlns:a16="http://schemas.microsoft.com/office/drawing/2014/main" id="{1B44EBD7-9443-4AB1-C29C-67A0B7A4D889}"/>
              </a:ext>
            </a:extLst>
          </p:cNvPr>
          <p:cNvPicPr>
            <a:picLocks noChangeAspect="1"/>
          </p:cNvPicPr>
          <p:nvPr/>
        </p:nvPicPr>
        <p:blipFill>
          <a:blip r:embed="rId2"/>
          <a:stretch>
            <a:fillRect/>
          </a:stretch>
        </p:blipFill>
        <p:spPr>
          <a:xfrm>
            <a:off x="2466680" y="936349"/>
            <a:ext cx="8779452" cy="4505325"/>
          </a:xfrm>
          <a:prstGeom prst="rect">
            <a:avLst/>
          </a:prstGeom>
        </p:spPr>
      </p:pic>
      <p:sp>
        <p:nvSpPr>
          <p:cNvPr id="4" name="Freeform 4"/>
          <p:cNvSpPr/>
          <p:nvPr/>
        </p:nvSpPr>
        <p:spPr>
          <a:xfrm rot="-10800000" flipH="1">
            <a:off x="-1719111" y="-1150366"/>
            <a:ext cx="4579366" cy="4579366"/>
          </a:xfrm>
          <a:custGeom>
            <a:avLst/>
            <a:gdLst/>
            <a:ahLst/>
            <a:cxnLst/>
            <a:rect l="l" t="t" r="r" b="b"/>
            <a:pathLst>
              <a:path w="6869049" h="6869049">
                <a:moveTo>
                  <a:pt x="6869049" y="0"/>
                </a:moveTo>
                <a:lnTo>
                  <a:pt x="0" y="0"/>
                </a:lnTo>
                <a:lnTo>
                  <a:pt x="0" y="6869049"/>
                </a:lnTo>
                <a:lnTo>
                  <a:pt x="6869049" y="6869049"/>
                </a:lnTo>
                <a:lnTo>
                  <a:pt x="6869049" y="0"/>
                </a:lnTo>
                <a:close/>
              </a:path>
            </a:pathLst>
          </a:custGeom>
          <a:blipFill>
            <a:blip r:embed="rId3"/>
            <a:stretch>
              <a:fillRect/>
            </a:stretch>
          </a:blipFill>
        </p:spPr>
        <p:txBody>
          <a:bodyPr/>
          <a:lstStyle/>
          <a:p>
            <a:pPr defTabSz="609630"/>
            <a:endParaRPr lang="en-GB" sz="1200" dirty="0">
              <a:solidFill>
                <a:prstClr val="black"/>
              </a:solidFill>
              <a:latin typeface="Calibri"/>
              <a:cs typeface="Rubik"/>
            </a:endParaRPr>
          </a:p>
        </p:txBody>
      </p:sp>
      <p:sp>
        <p:nvSpPr>
          <p:cNvPr id="5" name="Freeform 5"/>
          <p:cNvSpPr/>
          <p:nvPr/>
        </p:nvSpPr>
        <p:spPr>
          <a:xfrm rot="1021551">
            <a:off x="-1949061" y="4193280"/>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4"/>
            <a:stretch>
              <a:fillRect/>
            </a:stretch>
          </a:blipFill>
        </p:spPr>
        <p:txBody>
          <a:bodyPr/>
          <a:lstStyle/>
          <a:p>
            <a:pPr defTabSz="609630"/>
            <a:endParaRPr lang="en-GB" sz="1200" dirty="0">
              <a:solidFill>
                <a:prstClr val="black"/>
              </a:solidFill>
              <a:latin typeface="Calibri"/>
              <a:cs typeface="Rubik"/>
            </a:endParaRPr>
          </a:p>
        </p:txBody>
      </p:sp>
      <p:sp>
        <p:nvSpPr>
          <p:cNvPr id="9" name="Text Placeholder 2">
            <a:extLst>
              <a:ext uri="{FF2B5EF4-FFF2-40B4-BE49-F238E27FC236}">
                <a16:creationId xmlns:a16="http://schemas.microsoft.com/office/drawing/2014/main" id="{76B9119E-BFC9-581C-4805-89C4F0DED34B}"/>
              </a:ext>
            </a:extLst>
          </p:cNvPr>
          <p:cNvSpPr txBox="1">
            <a:spLocks/>
          </p:cNvSpPr>
          <p:nvPr/>
        </p:nvSpPr>
        <p:spPr>
          <a:xfrm>
            <a:off x="2323564" y="1570456"/>
            <a:ext cx="906250" cy="620212"/>
          </a:xfrm>
          <a:prstGeom prst="rect">
            <a:avLst/>
          </a:prstGeom>
        </p:spPr>
        <p:txBody>
          <a:bodyPr numCol="1"/>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endParaRPr lang="en-GB" altLang="en-GB" b="1" dirty="0">
              <a:cs typeface="Rubik"/>
            </a:endParaRPr>
          </a:p>
        </p:txBody>
      </p:sp>
      <p:sp>
        <p:nvSpPr>
          <p:cNvPr id="20" name="TextBox 19">
            <a:extLst>
              <a:ext uri="{FF2B5EF4-FFF2-40B4-BE49-F238E27FC236}">
                <a16:creationId xmlns:a16="http://schemas.microsoft.com/office/drawing/2014/main" id="{E8F78AF3-B746-88CC-A670-F4556238A78F}"/>
              </a:ext>
            </a:extLst>
          </p:cNvPr>
          <p:cNvSpPr txBox="1"/>
          <p:nvPr/>
        </p:nvSpPr>
        <p:spPr>
          <a:xfrm>
            <a:off x="2323564" y="354514"/>
            <a:ext cx="8916386" cy="554126"/>
          </a:xfrm>
          <a:prstGeom prst="rect">
            <a:avLst/>
          </a:prstGeom>
          <a:noFill/>
        </p:spPr>
        <p:txBody>
          <a:bodyPr wrap="square">
            <a:spAutoFit/>
          </a:bodyPr>
          <a:lstStyle/>
          <a:p>
            <a:pPr marL="0" marR="0" lvl="0" indent="0" algn="l" defTabSz="609630" rtl="0" eaLnBrk="1" fontAlgn="auto" latinLnBrk="0" hangingPunct="1">
              <a:lnSpc>
                <a:spcPct val="90000"/>
              </a:lnSpc>
              <a:spcBef>
                <a:spcPct val="0"/>
              </a:spcBef>
              <a:spcAft>
                <a:spcPts val="400"/>
              </a:spcAft>
              <a:buClrTx/>
              <a:buSzTx/>
              <a:buFontTx/>
              <a:buNone/>
              <a:tabLst/>
              <a:defRPr/>
            </a:pPr>
            <a:r>
              <a:rPr kumimoji="0" lang="en-GB" sz="3334" b="1" i="0" u="none" strike="noStrike" kern="1200" cap="none" spc="0" normalizeH="0" baseline="0" noProof="0" dirty="0">
                <a:ln>
                  <a:noFill/>
                </a:ln>
                <a:solidFill>
                  <a:srgbClr val="F79646"/>
                </a:solidFill>
                <a:effectLst/>
                <a:uLnTx/>
                <a:uFillTx/>
                <a:latin typeface="Rubik" pitchFamily="2" charset="-79"/>
                <a:ea typeface="+mn-ea"/>
                <a:cs typeface="Rubik" pitchFamily="2" charset="-79"/>
              </a:rPr>
              <a:t>Who attended the kick-off meeting?</a:t>
            </a:r>
          </a:p>
        </p:txBody>
      </p:sp>
      <p:sp>
        <p:nvSpPr>
          <p:cNvPr id="7" name="TextBox 6">
            <a:extLst>
              <a:ext uri="{FF2B5EF4-FFF2-40B4-BE49-F238E27FC236}">
                <a16:creationId xmlns:a16="http://schemas.microsoft.com/office/drawing/2014/main" id="{99E7F1BA-A13F-C28D-D534-63796184379D}"/>
              </a:ext>
            </a:extLst>
          </p:cNvPr>
          <p:cNvSpPr txBox="1"/>
          <p:nvPr/>
        </p:nvSpPr>
        <p:spPr>
          <a:xfrm>
            <a:off x="10979353" y="2173854"/>
            <a:ext cx="955582" cy="369332"/>
          </a:xfrm>
          <a:prstGeom prst="rect">
            <a:avLst/>
          </a:prstGeom>
          <a:solidFill>
            <a:schemeClr val="bg1"/>
          </a:solidFill>
          <a:ln w="28575">
            <a:solidFill>
              <a:srgbClr val="F05324"/>
            </a:solidFill>
          </a:ln>
        </p:spPr>
        <p:txBody>
          <a:bodyPr wrap="square" lIns="91440" tIns="45720" rIns="91440" bIns="45720" anchor="t">
            <a:spAutoFit/>
          </a:bodyPr>
          <a:lstStyle/>
          <a:p>
            <a:pPr algn="ctr"/>
            <a:r>
              <a:rPr lang="en-GB">
                <a:cs typeface="Rubik"/>
              </a:rPr>
              <a:t>Serena</a:t>
            </a:r>
            <a:endParaRPr lang="en-US"/>
          </a:p>
        </p:txBody>
      </p:sp>
      <p:cxnSp>
        <p:nvCxnSpPr>
          <p:cNvPr id="22" name="Straight Arrow Connector 21">
            <a:extLst>
              <a:ext uri="{FF2B5EF4-FFF2-40B4-BE49-F238E27FC236}">
                <a16:creationId xmlns:a16="http://schemas.microsoft.com/office/drawing/2014/main" id="{E42C78D9-761A-B47C-91F4-20417F0580CB}"/>
              </a:ext>
            </a:extLst>
          </p:cNvPr>
          <p:cNvCxnSpPr>
            <a:cxnSpLocks/>
          </p:cNvCxnSpPr>
          <p:nvPr/>
        </p:nvCxnSpPr>
        <p:spPr>
          <a:xfrm flipH="1">
            <a:off x="10530754" y="1602263"/>
            <a:ext cx="506000" cy="539469"/>
          </a:xfrm>
          <a:prstGeom prst="straightConnector1">
            <a:avLst/>
          </a:prstGeom>
          <a:ln w="57150">
            <a:solidFill>
              <a:srgbClr val="F05324"/>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10E21CC-2C45-71C6-8841-BE1BF1C7EB24}"/>
              </a:ext>
            </a:extLst>
          </p:cNvPr>
          <p:cNvSpPr txBox="1"/>
          <p:nvPr/>
        </p:nvSpPr>
        <p:spPr>
          <a:xfrm>
            <a:off x="10406626" y="1541247"/>
            <a:ext cx="955582" cy="369332"/>
          </a:xfrm>
          <a:prstGeom prst="rect">
            <a:avLst/>
          </a:prstGeom>
          <a:solidFill>
            <a:schemeClr val="bg1"/>
          </a:solidFill>
          <a:ln w="28575">
            <a:solidFill>
              <a:srgbClr val="F05324"/>
            </a:solidFill>
          </a:ln>
        </p:spPr>
        <p:txBody>
          <a:bodyPr wrap="square" lIns="91440" tIns="45720" rIns="91440" bIns="45720" anchor="t">
            <a:spAutoFit/>
          </a:bodyPr>
          <a:lstStyle/>
          <a:p>
            <a:pPr algn="ctr"/>
            <a:r>
              <a:rPr lang="en-GB" dirty="0">
                <a:cs typeface="Rubik"/>
              </a:rPr>
              <a:t>Louise</a:t>
            </a:r>
            <a:endParaRPr lang="en-US" dirty="0"/>
          </a:p>
        </p:txBody>
      </p:sp>
      <p:sp>
        <p:nvSpPr>
          <p:cNvPr id="26" name="TextBox 25">
            <a:extLst>
              <a:ext uri="{FF2B5EF4-FFF2-40B4-BE49-F238E27FC236}">
                <a16:creationId xmlns:a16="http://schemas.microsoft.com/office/drawing/2014/main" id="{7D3F00C0-61F1-4614-ADE3-8727E2C15B1A}"/>
              </a:ext>
            </a:extLst>
          </p:cNvPr>
          <p:cNvSpPr txBox="1"/>
          <p:nvPr/>
        </p:nvSpPr>
        <p:spPr>
          <a:xfrm>
            <a:off x="8397134" y="2785107"/>
            <a:ext cx="619204" cy="376196"/>
          </a:xfrm>
          <a:prstGeom prst="rect">
            <a:avLst/>
          </a:prstGeom>
          <a:solidFill>
            <a:schemeClr val="bg1"/>
          </a:solidFill>
          <a:ln w="28575">
            <a:solidFill>
              <a:srgbClr val="13B9DA"/>
            </a:solidFill>
          </a:ln>
        </p:spPr>
        <p:txBody>
          <a:bodyPr wrap="square" lIns="91440" tIns="45720" rIns="91440" bIns="45720" anchor="t">
            <a:spAutoFit/>
          </a:bodyPr>
          <a:lstStyle/>
          <a:p>
            <a:pPr algn="ctr"/>
            <a:r>
              <a:rPr lang="en-GB">
                <a:cs typeface="Rubik"/>
              </a:rPr>
              <a:t>Lucy</a:t>
            </a:r>
            <a:endParaRPr lang="en-US"/>
          </a:p>
        </p:txBody>
      </p:sp>
      <p:sp>
        <p:nvSpPr>
          <p:cNvPr id="10" name="TextBox 9">
            <a:extLst>
              <a:ext uri="{FF2B5EF4-FFF2-40B4-BE49-F238E27FC236}">
                <a16:creationId xmlns:a16="http://schemas.microsoft.com/office/drawing/2014/main" id="{E829CF9F-A612-3981-394A-E223E9598BE0}"/>
              </a:ext>
            </a:extLst>
          </p:cNvPr>
          <p:cNvSpPr txBox="1"/>
          <p:nvPr/>
        </p:nvSpPr>
        <p:spPr>
          <a:xfrm>
            <a:off x="8929199" y="1687332"/>
            <a:ext cx="1043989" cy="369332"/>
          </a:xfrm>
          <a:prstGeom prst="rect">
            <a:avLst/>
          </a:prstGeom>
          <a:solidFill>
            <a:schemeClr val="bg1"/>
          </a:solidFill>
          <a:ln w="28575">
            <a:solidFill>
              <a:srgbClr val="F05324"/>
            </a:solidFill>
          </a:ln>
        </p:spPr>
        <p:txBody>
          <a:bodyPr wrap="square" lIns="91440" tIns="45720" rIns="91440" bIns="45720" anchor="t">
            <a:spAutoFit/>
          </a:bodyPr>
          <a:lstStyle/>
          <a:p>
            <a:pPr algn="ctr"/>
            <a:r>
              <a:rPr lang="en-GB" dirty="0">
                <a:cs typeface="Rubik"/>
              </a:rPr>
              <a:t>Cadence</a:t>
            </a:r>
            <a:endParaRPr lang="en-US" dirty="0"/>
          </a:p>
        </p:txBody>
      </p:sp>
      <p:sp>
        <p:nvSpPr>
          <p:cNvPr id="14" name="TextBox 13">
            <a:extLst>
              <a:ext uri="{FF2B5EF4-FFF2-40B4-BE49-F238E27FC236}">
                <a16:creationId xmlns:a16="http://schemas.microsoft.com/office/drawing/2014/main" id="{15261E15-FADA-7623-8679-C4CA936E312E}"/>
              </a:ext>
            </a:extLst>
          </p:cNvPr>
          <p:cNvSpPr txBox="1"/>
          <p:nvPr/>
        </p:nvSpPr>
        <p:spPr>
          <a:xfrm>
            <a:off x="9551809" y="4010424"/>
            <a:ext cx="955582" cy="369332"/>
          </a:xfrm>
          <a:prstGeom prst="rect">
            <a:avLst/>
          </a:prstGeom>
          <a:solidFill>
            <a:schemeClr val="bg1"/>
          </a:solidFill>
          <a:ln w="28575">
            <a:solidFill>
              <a:srgbClr val="8EC440"/>
            </a:solidFill>
          </a:ln>
        </p:spPr>
        <p:txBody>
          <a:bodyPr wrap="square" lIns="91440" tIns="45720" rIns="91440" bIns="45720" anchor="t">
            <a:spAutoFit/>
          </a:bodyPr>
          <a:lstStyle/>
          <a:p>
            <a:pPr algn="ctr"/>
            <a:r>
              <a:rPr lang="en-GB" dirty="0">
                <a:cs typeface="Rubik"/>
              </a:rPr>
              <a:t>Anita</a:t>
            </a:r>
            <a:endParaRPr lang="en-US" dirty="0"/>
          </a:p>
        </p:txBody>
      </p:sp>
      <p:sp>
        <p:nvSpPr>
          <p:cNvPr id="15" name="TextBox 14">
            <a:extLst>
              <a:ext uri="{FF2B5EF4-FFF2-40B4-BE49-F238E27FC236}">
                <a16:creationId xmlns:a16="http://schemas.microsoft.com/office/drawing/2014/main" id="{5C71B6F3-1ED1-7EEB-FDAD-9986DCD78ABB}"/>
              </a:ext>
            </a:extLst>
          </p:cNvPr>
          <p:cNvSpPr txBox="1"/>
          <p:nvPr/>
        </p:nvSpPr>
        <p:spPr>
          <a:xfrm>
            <a:off x="7244764" y="4564052"/>
            <a:ext cx="955582" cy="369332"/>
          </a:xfrm>
          <a:prstGeom prst="rect">
            <a:avLst/>
          </a:prstGeom>
          <a:solidFill>
            <a:schemeClr val="bg1"/>
          </a:solidFill>
          <a:ln w="28575">
            <a:solidFill>
              <a:srgbClr val="13B9DA"/>
            </a:solidFill>
          </a:ln>
        </p:spPr>
        <p:txBody>
          <a:bodyPr wrap="square" lIns="91440" tIns="45720" rIns="91440" bIns="45720" anchor="t">
            <a:spAutoFit/>
          </a:bodyPr>
          <a:lstStyle/>
          <a:p>
            <a:pPr algn="ctr"/>
            <a:r>
              <a:rPr lang="en-GB" dirty="0">
                <a:cs typeface="Rubik"/>
              </a:rPr>
              <a:t>Sam</a:t>
            </a:r>
            <a:endParaRPr lang="en-US" dirty="0"/>
          </a:p>
        </p:txBody>
      </p:sp>
      <p:sp>
        <p:nvSpPr>
          <p:cNvPr id="16" name="TextBox 15">
            <a:extLst>
              <a:ext uri="{FF2B5EF4-FFF2-40B4-BE49-F238E27FC236}">
                <a16:creationId xmlns:a16="http://schemas.microsoft.com/office/drawing/2014/main" id="{FB907530-1DC6-0D44-228A-92C0597442AB}"/>
              </a:ext>
            </a:extLst>
          </p:cNvPr>
          <p:cNvSpPr txBox="1"/>
          <p:nvPr/>
        </p:nvSpPr>
        <p:spPr>
          <a:xfrm>
            <a:off x="3148751" y="3912805"/>
            <a:ext cx="955582" cy="369332"/>
          </a:xfrm>
          <a:prstGeom prst="rect">
            <a:avLst/>
          </a:prstGeom>
          <a:solidFill>
            <a:schemeClr val="bg1"/>
          </a:solidFill>
          <a:ln w="28575">
            <a:solidFill>
              <a:srgbClr val="13B9DA"/>
            </a:solidFill>
          </a:ln>
        </p:spPr>
        <p:txBody>
          <a:bodyPr wrap="square" lIns="91440" tIns="45720" rIns="91440" bIns="45720" anchor="t">
            <a:spAutoFit/>
          </a:bodyPr>
          <a:lstStyle/>
          <a:p>
            <a:pPr algn="ctr"/>
            <a:r>
              <a:rPr lang="en-GB" dirty="0">
                <a:cs typeface="Rubik"/>
              </a:rPr>
              <a:t>Angel</a:t>
            </a:r>
            <a:endParaRPr lang="en-US" dirty="0"/>
          </a:p>
        </p:txBody>
      </p:sp>
      <p:sp>
        <p:nvSpPr>
          <p:cNvPr id="17" name="TextBox 16">
            <a:extLst>
              <a:ext uri="{FF2B5EF4-FFF2-40B4-BE49-F238E27FC236}">
                <a16:creationId xmlns:a16="http://schemas.microsoft.com/office/drawing/2014/main" id="{C58E7E4C-5782-2C83-50AB-C0A16D638333}"/>
              </a:ext>
            </a:extLst>
          </p:cNvPr>
          <p:cNvSpPr txBox="1"/>
          <p:nvPr/>
        </p:nvSpPr>
        <p:spPr>
          <a:xfrm>
            <a:off x="2382465" y="2304515"/>
            <a:ext cx="955582" cy="369332"/>
          </a:xfrm>
          <a:prstGeom prst="rect">
            <a:avLst/>
          </a:prstGeom>
          <a:solidFill>
            <a:schemeClr val="bg1"/>
          </a:solidFill>
          <a:ln w="28575">
            <a:solidFill>
              <a:srgbClr val="F05324"/>
            </a:solidFill>
          </a:ln>
        </p:spPr>
        <p:txBody>
          <a:bodyPr wrap="square" lIns="91440" tIns="45720" rIns="91440" bIns="45720" anchor="t">
            <a:spAutoFit/>
          </a:bodyPr>
          <a:lstStyle/>
          <a:p>
            <a:pPr algn="ctr"/>
            <a:r>
              <a:rPr lang="en-GB" dirty="0">
                <a:cs typeface="Rubik"/>
              </a:rPr>
              <a:t>Laura</a:t>
            </a:r>
            <a:endParaRPr lang="en-US" dirty="0"/>
          </a:p>
        </p:txBody>
      </p:sp>
      <p:sp>
        <p:nvSpPr>
          <p:cNvPr id="18" name="TextBox 17">
            <a:extLst>
              <a:ext uri="{FF2B5EF4-FFF2-40B4-BE49-F238E27FC236}">
                <a16:creationId xmlns:a16="http://schemas.microsoft.com/office/drawing/2014/main" id="{E96E07FB-49C4-2820-CF05-92B02486EF19}"/>
              </a:ext>
            </a:extLst>
          </p:cNvPr>
          <p:cNvSpPr txBox="1"/>
          <p:nvPr/>
        </p:nvSpPr>
        <p:spPr>
          <a:xfrm>
            <a:off x="3120992" y="1778266"/>
            <a:ext cx="955582" cy="369332"/>
          </a:xfrm>
          <a:prstGeom prst="rect">
            <a:avLst/>
          </a:prstGeom>
          <a:solidFill>
            <a:schemeClr val="bg1"/>
          </a:solidFill>
          <a:ln w="28575">
            <a:solidFill>
              <a:srgbClr val="F05324"/>
            </a:solidFill>
          </a:ln>
        </p:spPr>
        <p:txBody>
          <a:bodyPr wrap="square" lIns="91440" tIns="45720" rIns="91440" bIns="45720" anchor="t">
            <a:spAutoFit/>
          </a:bodyPr>
          <a:lstStyle/>
          <a:p>
            <a:pPr algn="ctr"/>
            <a:r>
              <a:rPr lang="en-GB" dirty="0">
                <a:cs typeface="Rubik"/>
              </a:rPr>
              <a:t>Chloe</a:t>
            </a:r>
            <a:endParaRPr lang="en-US" dirty="0"/>
          </a:p>
        </p:txBody>
      </p:sp>
      <p:sp>
        <p:nvSpPr>
          <p:cNvPr id="19" name="TextBox 18">
            <a:extLst>
              <a:ext uri="{FF2B5EF4-FFF2-40B4-BE49-F238E27FC236}">
                <a16:creationId xmlns:a16="http://schemas.microsoft.com/office/drawing/2014/main" id="{92C3020B-1A55-099D-B209-FC318EF5CF11}"/>
              </a:ext>
            </a:extLst>
          </p:cNvPr>
          <p:cNvSpPr txBox="1"/>
          <p:nvPr/>
        </p:nvSpPr>
        <p:spPr>
          <a:xfrm>
            <a:off x="3851803" y="1344710"/>
            <a:ext cx="955582" cy="369332"/>
          </a:xfrm>
          <a:prstGeom prst="rect">
            <a:avLst/>
          </a:prstGeom>
          <a:solidFill>
            <a:schemeClr val="bg1"/>
          </a:solidFill>
          <a:ln w="28575">
            <a:solidFill>
              <a:srgbClr val="F05324"/>
            </a:solidFill>
          </a:ln>
        </p:spPr>
        <p:txBody>
          <a:bodyPr wrap="square" lIns="91440" tIns="45720" rIns="91440" bIns="45720" anchor="t">
            <a:spAutoFit/>
          </a:bodyPr>
          <a:lstStyle/>
          <a:p>
            <a:pPr algn="ctr"/>
            <a:r>
              <a:rPr lang="en-GB" dirty="0">
                <a:cs typeface="Rubik"/>
              </a:rPr>
              <a:t>Iona</a:t>
            </a:r>
            <a:endParaRPr lang="en-US" dirty="0"/>
          </a:p>
        </p:txBody>
      </p:sp>
      <p:sp>
        <p:nvSpPr>
          <p:cNvPr id="21" name="TextBox 20">
            <a:extLst>
              <a:ext uri="{FF2B5EF4-FFF2-40B4-BE49-F238E27FC236}">
                <a16:creationId xmlns:a16="http://schemas.microsoft.com/office/drawing/2014/main" id="{42AB44CA-48BE-41B1-73E9-442E2AA7A820}"/>
              </a:ext>
            </a:extLst>
          </p:cNvPr>
          <p:cNvSpPr txBox="1"/>
          <p:nvPr/>
        </p:nvSpPr>
        <p:spPr>
          <a:xfrm>
            <a:off x="4805427" y="1714951"/>
            <a:ext cx="955582" cy="369332"/>
          </a:xfrm>
          <a:prstGeom prst="rect">
            <a:avLst/>
          </a:prstGeom>
          <a:solidFill>
            <a:schemeClr val="bg1"/>
          </a:solidFill>
          <a:ln w="28575">
            <a:solidFill>
              <a:srgbClr val="F05324"/>
            </a:solidFill>
          </a:ln>
        </p:spPr>
        <p:txBody>
          <a:bodyPr wrap="square" lIns="91440" tIns="45720" rIns="91440" bIns="45720" anchor="t">
            <a:spAutoFit/>
          </a:bodyPr>
          <a:lstStyle/>
          <a:p>
            <a:pPr algn="ctr"/>
            <a:r>
              <a:rPr lang="en-GB" dirty="0">
                <a:cs typeface="Rubik"/>
              </a:rPr>
              <a:t>Willow</a:t>
            </a:r>
            <a:endParaRPr lang="en-US" dirty="0"/>
          </a:p>
        </p:txBody>
      </p:sp>
      <p:sp>
        <p:nvSpPr>
          <p:cNvPr id="24" name="TextBox 23">
            <a:extLst>
              <a:ext uri="{FF2B5EF4-FFF2-40B4-BE49-F238E27FC236}">
                <a16:creationId xmlns:a16="http://schemas.microsoft.com/office/drawing/2014/main" id="{5FF25813-5EE8-6D70-8318-E125A4E2B1B7}"/>
              </a:ext>
            </a:extLst>
          </p:cNvPr>
          <p:cNvSpPr txBox="1"/>
          <p:nvPr/>
        </p:nvSpPr>
        <p:spPr>
          <a:xfrm>
            <a:off x="5381168" y="1210981"/>
            <a:ext cx="955582" cy="369332"/>
          </a:xfrm>
          <a:prstGeom prst="rect">
            <a:avLst/>
          </a:prstGeom>
          <a:solidFill>
            <a:schemeClr val="bg1"/>
          </a:solidFill>
          <a:ln w="28575">
            <a:solidFill>
              <a:srgbClr val="8EC440"/>
            </a:solidFill>
          </a:ln>
        </p:spPr>
        <p:txBody>
          <a:bodyPr wrap="square" lIns="91440" tIns="45720" rIns="91440" bIns="45720" anchor="t">
            <a:spAutoFit/>
          </a:bodyPr>
          <a:lstStyle/>
          <a:p>
            <a:pPr algn="ctr"/>
            <a:r>
              <a:rPr lang="en-GB" dirty="0">
                <a:cs typeface="Rubik"/>
              </a:rPr>
              <a:t>Michael</a:t>
            </a:r>
            <a:endParaRPr lang="en-US" dirty="0"/>
          </a:p>
        </p:txBody>
      </p:sp>
      <p:sp>
        <p:nvSpPr>
          <p:cNvPr id="27" name="TextBox 26">
            <a:extLst>
              <a:ext uri="{FF2B5EF4-FFF2-40B4-BE49-F238E27FC236}">
                <a16:creationId xmlns:a16="http://schemas.microsoft.com/office/drawing/2014/main" id="{B992C0A2-DD33-70E0-CA3E-684ED4B60BAE}"/>
              </a:ext>
            </a:extLst>
          </p:cNvPr>
          <p:cNvSpPr txBox="1"/>
          <p:nvPr/>
        </p:nvSpPr>
        <p:spPr>
          <a:xfrm>
            <a:off x="6413163" y="1497512"/>
            <a:ext cx="955582" cy="369332"/>
          </a:xfrm>
          <a:prstGeom prst="rect">
            <a:avLst/>
          </a:prstGeom>
          <a:solidFill>
            <a:schemeClr val="bg1"/>
          </a:solidFill>
          <a:ln w="28575">
            <a:solidFill>
              <a:srgbClr val="13B9DA"/>
            </a:solidFill>
          </a:ln>
        </p:spPr>
        <p:txBody>
          <a:bodyPr wrap="square" lIns="91440" tIns="45720" rIns="91440" bIns="45720" anchor="t">
            <a:spAutoFit/>
          </a:bodyPr>
          <a:lstStyle/>
          <a:p>
            <a:pPr algn="ctr"/>
            <a:r>
              <a:rPr lang="en-GB" dirty="0">
                <a:cs typeface="Rubik"/>
              </a:rPr>
              <a:t>Krissie</a:t>
            </a:r>
            <a:endParaRPr lang="en-US" dirty="0"/>
          </a:p>
        </p:txBody>
      </p:sp>
      <p:sp>
        <p:nvSpPr>
          <p:cNvPr id="28" name="TextBox 27">
            <a:extLst>
              <a:ext uri="{FF2B5EF4-FFF2-40B4-BE49-F238E27FC236}">
                <a16:creationId xmlns:a16="http://schemas.microsoft.com/office/drawing/2014/main" id="{0A20752E-9A72-351C-3A82-DC3DB45DC2A0}"/>
              </a:ext>
            </a:extLst>
          </p:cNvPr>
          <p:cNvSpPr txBox="1"/>
          <p:nvPr/>
        </p:nvSpPr>
        <p:spPr>
          <a:xfrm>
            <a:off x="7402726" y="1543251"/>
            <a:ext cx="690076" cy="369332"/>
          </a:xfrm>
          <a:prstGeom prst="rect">
            <a:avLst/>
          </a:prstGeom>
          <a:solidFill>
            <a:schemeClr val="bg1"/>
          </a:solidFill>
          <a:ln w="28575">
            <a:solidFill>
              <a:srgbClr val="F05324"/>
            </a:solidFill>
          </a:ln>
        </p:spPr>
        <p:txBody>
          <a:bodyPr wrap="square" lIns="91440" tIns="45720" rIns="91440" bIns="45720" anchor="t">
            <a:spAutoFit/>
          </a:bodyPr>
          <a:lstStyle/>
          <a:p>
            <a:pPr algn="ctr"/>
            <a:r>
              <a:rPr lang="en-GB" dirty="0">
                <a:cs typeface="Rubik"/>
              </a:rPr>
              <a:t>Will</a:t>
            </a:r>
            <a:endParaRPr lang="en-US" dirty="0"/>
          </a:p>
        </p:txBody>
      </p:sp>
      <p:sp>
        <p:nvSpPr>
          <p:cNvPr id="29" name="TextBox 28">
            <a:extLst>
              <a:ext uri="{FF2B5EF4-FFF2-40B4-BE49-F238E27FC236}">
                <a16:creationId xmlns:a16="http://schemas.microsoft.com/office/drawing/2014/main" id="{66F40D02-A097-3A1D-B29F-9D6A31D5B20F}"/>
              </a:ext>
            </a:extLst>
          </p:cNvPr>
          <p:cNvSpPr txBox="1"/>
          <p:nvPr/>
        </p:nvSpPr>
        <p:spPr>
          <a:xfrm>
            <a:off x="8092802" y="1203076"/>
            <a:ext cx="1183879" cy="369332"/>
          </a:xfrm>
          <a:prstGeom prst="rect">
            <a:avLst/>
          </a:prstGeom>
          <a:solidFill>
            <a:schemeClr val="bg1"/>
          </a:solidFill>
          <a:ln w="28575">
            <a:solidFill>
              <a:srgbClr val="8EC440"/>
            </a:solidFill>
          </a:ln>
        </p:spPr>
        <p:txBody>
          <a:bodyPr wrap="square" lIns="91440" tIns="45720" rIns="91440" bIns="45720" anchor="t">
            <a:spAutoFit/>
          </a:bodyPr>
          <a:lstStyle/>
          <a:p>
            <a:pPr algn="ctr"/>
            <a:r>
              <a:rPr lang="en-GB" dirty="0">
                <a:cs typeface="Rubik"/>
              </a:rPr>
              <a:t>Caroline H</a:t>
            </a:r>
            <a:endParaRPr lang="en-US" dirty="0"/>
          </a:p>
        </p:txBody>
      </p:sp>
      <p:sp>
        <p:nvSpPr>
          <p:cNvPr id="30" name="TextBox 29">
            <a:extLst>
              <a:ext uri="{FF2B5EF4-FFF2-40B4-BE49-F238E27FC236}">
                <a16:creationId xmlns:a16="http://schemas.microsoft.com/office/drawing/2014/main" id="{90FA1218-F5B1-67D3-7E3C-A9B039E25AA6}"/>
              </a:ext>
            </a:extLst>
          </p:cNvPr>
          <p:cNvSpPr txBox="1"/>
          <p:nvPr/>
        </p:nvSpPr>
        <p:spPr>
          <a:xfrm>
            <a:off x="4683594" y="4550453"/>
            <a:ext cx="955582" cy="369332"/>
          </a:xfrm>
          <a:prstGeom prst="rect">
            <a:avLst/>
          </a:prstGeom>
          <a:solidFill>
            <a:schemeClr val="bg1"/>
          </a:solidFill>
          <a:ln w="28575">
            <a:solidFill>
              <a:srgbClr val="F05324"/>
            </a:solidFill>
          </a:ln>
        </p:spPr>
        <p:txBody>
          <a:bodyPr wrap="square" lIns="91440" tIns="45720" rIns="91440" bIns="45720" anchor="t">
            <a:spAutoFit/>
          </a:bodyPr>
          <a:lstStyle/>
          <a:p>
            <a:pPr algn="ctr"/>
            <a:r>
              <a:rPr lang="en-GB" dirty="0">
                <a:cs typeface="Rubik"/>
              </a:rPr>
              <a:t>Pippa</a:t>
            </a:r>
            <a:endParaRPr lang="en-US" dirty="0"/>
          </a:p>
        </p:txBody>
      </p:sp>
      <p:cxnSp>
        <p:nvCxnSpPr>
          <p:cNvPr id="31" name="Straight Arrow Connector 30">
            <a:extLst>
              <a:ext uri="{FF2B5EF4-FFF2-40B4-BE49-F238E27FC236}">
                <a16:creationId xmlns:a16="http://schemas.microsoft.com/office/drawing/2014/main" id="{EFF5ED2A-F37A-5884-9D7B-6C460265AB29}"/>
              </a:ext>
            </a:extLst>
          </p:cNvPr>
          <p:cNvCxnSpPr>
            <a:cxnSpLocks/>
          </p:cNvCxnSpPr>
          <p:nvPr/>
        </p:nvCxnSpPr>
        <p:spPr>
          <a:xfrm flipH="1">
            <a:off x="8636564" y="1572408"/>
            <a:ext cx="107031" cy="410801"/>
          </a:xfrm>
          <a:prstGeom prst="straightConnector1">
            <a:avLst/>
          </a:prstGeom>
          <a:ln w="57150">
            <a:solidFill>
              <a:srgbClr val="8EC44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85D9B42-33B8-3C3A-C71C-8ACD0575A457}"/>
              </a:ext>
            </a:extLst>
          </p:cNvPr>
          <p:cNvCxnSpPr>
            <a:cxnSpLocks/>
            <a:stCxn id="24" idx="2"/>
          </p:cNvCxnSpPr>
          <p:nvPr/>
        </p:nvCxnSpPr>
        <p:spPr>
          <a:xfrm>
            <a:off x="5858959" y="1580313"/>
            <a:ext cx="311691" cy="382619"/>
          </a:xfrm>
          <a:prstGeom prst="straightConnector1">
            <a:avLst/>
          </a:prstGeom>
          <a:ln w="57150">
            <a:solidFill>
              <a:srgbClr val="8EC44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7DD52F2-4718-F1F0-058C-89B0635FA690}"/>
              </a:ext>
            </a:extLst>
          </p:cNvPr>
          <p:cNvCxnSpPr>
            <a:cxnSpLocks/>
          </p:cNvCxnSpPr>
          <p:nvPr/>
        </p:nvCxnSpPr>
        <p:spPr>
          <a:xfrm flipH="1" flipV="1">
            <a:off x="10667983" y="2966373"/>
            <a:ext cx="661489" cy="440521"/>
          </a:xfrm>
          <a:prstGeom prst="straightConnector1">
            <a:avLst/>
          </a:prstGeom>
          <a:ln w="57150">
            <a:solidFill>
              <a:srgbClr val="8EC44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087169F-9583-4C73-C9D7-4B22A72B11D6}"/>
              </a:ext>
            </a:extLst>
          </p:cNvPr>
          <p:cNvSpPr txBox="1"/>
          <p:nvPr/>
        </p:nvSpPr>
        <p:spPr>
          <a:xfrm>
            <a:off x="10881630" y="3280351"/>
            <a:ext cx="1209582" cy="369332"/>
          </a:xfrm>
          <a:prstGeom prst="rect">
            <a:avLst/>
          </a:prstGeom>
          <a:solidFill>
            <a:schemeClr val="bg1"/>
          </a:solidFill>
          <a:ln w="28575">
            <a:solidFill>
              <a:srgbClr val="8EC440"/>
            </a:solidFill>
          </a:ln>
        </p:spPr>
        <p:txBody>
          <a:bodyPr wrap="square" lIns="91440" tIns="45720" rIns="91440" bIns="45720" anchor="t">
            <a:spAutoFit/>
          </a:bodyPr>
          <a:lstStyle/>
          <a:p>
            <a:pPr algn="ctr"/>
            <a:r>
              <a:rPr lang="en-GB">
                <a:cs typeface="Rubik"/>
              </a:rPr>
              <a:t>Caroline 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5324"/>
        </a:solidFill>
        <a:effectLst/>
      </p:bgPr>
    </p:bg>
    <p:spTree>
      <p:nvGrpSpPr>
        <p:cNvPr id="1" name=""/>
        <p:cNvGrpSpPr/>
        <p:nvPr/>
      </p:nvGrpSpPr>
      <p:grpSpPr>
        <a:xfrm>
          <a:off x="0" y="0"/>
          <a:ext cx="0" cy="0"/>
          <a:chOff x="0" y="0"/>
          <a:chExt cx="0" cy="0"/>
        </a:xfrm>
      </p:grpSpPr>
      <p:grpSp>
        <p:nvGrpSpPr>
          <p:cNvPr id="2" name="Group 2"/>
          <p:cNvGrpSpPr/>
          <p:nvPr/>
        </p:nvGrpSpPr>
        <p:grpSpPr>
          <a:xfrm>
            <a:off x="1832491" y="0"/>
            <a:ext cx="10348466" cy="6858000"/>
            <a:chOff x="0" y="0"/>
            <a:chExt cx="5662723" cy="3752725"/>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5" name="Freeform 5"/>
          <p:cNvSpPr/>
          <p:nvPr/>
        </p:nvSpPr>
        <p:spPr>
          <a:xfrm>
            <a:off x="-1322717" y="4262661"/>
            <a:ext cx="3364044" cy="3364044"/>
          </a:xfrm>
          <a:custGeom>
            <a:avLst/>
            <a:gdLst/>
            <a:ahLst/>
            <a:cxnLst/>
            <a:rect l="l" t="t" r="r" b="b"/>
            <a:pathLst>
              <a:path w="5046066" h="5046066">
                <a:moveTo>
                  <a:pt x="0" y="0"/>
                </a:moveTo>
                <a:lnTo>
                  <a:pt x="5046066" y="0"/>
                </a:lnTo>
                <a:lnTo>
                  <a:pt x="5046066" y="5046065"/>
                </a:lnTo>
                <a:lnTo>
                  <a:pt x="0" y="50460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6" name="Freeform 6"/>
          <p:cNvSpPr/>
          <p:nvPr/>
        </p:nvSpPr>
        <p:spPr>
          <a:xfrm rot="-10800000">
            <a:off x="-1930378" y="-1880154"/>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7" name="TextBox 6">
            <a:extLst>
              <a:ext uri="{FF2B5EF4-FFF2-40B4-BE49-F238E27FC236}">
                <a16:creationId xmlns:a16="http://schemas.microsoft.com/office/drawing/2014/main" id="{77FD1164-C221-D9A8-806E-02A4EE6674E0}"/>
              </a:ext>
            </a:extLst>
          </p:cNvPr>
          <p:cNvSpPr txBox="1"/>
          <p:nvPr/>
        </p:nvSpPr>
        <p:spPr>
          <a:xfrm>
            <a:off x="2286566" y="603250"/>
            <a:ext cx="8781011" cy="554126"/>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Item 1 – Reps Bios </a:t>
            </a:r>
          </a:p>
        </p:txBody>
      </p:sp>
      <p:sp>
        <p:nvSpPr>
          <p:cNvPr id="16" name="Title 1">
            <a:extLst>
              <a:ext uri="{FF2B5EF4-FFF2-40B4-BE49-F238E27FC236}">
                <a16:creationId xmlns:a16="http://schemas.microsoft.com/office/drawing/2014/main" id="{8068DC1D-AC87-208F-872D-A8178CC895F4}"/>
              </a:ext>
            </a:extLst>
          </p:cNvPr>
          <p:cNvSpPr txBox="1">
            <a:spLocks/>
          </p:cNvSpPr>
          <p:nvPr/>
        </p:nvSpPr>
        <p:spPr>
          <a:xfrm>
            <a:off x="2466151" y="532677"/>
            <a:ext cx="10515600" cy="1325563"/>
          </a:xfrm>
          <a:prstGeom prst="rect">
            <a:avLst/>
          </a:prstGeom>
        </p:spPr>
        <p:txBody>
          <a:bodyPr/>
          <a:lstStyle>
            <a:lvl1pPr algn="ctr" defTabSz="609630" rtl="0" eaLnBrk="1" latinLnBrk="0" hangingPunct="1">
              <a:spcBef>
                <a:spcPct val="0"/>
              </a:spcBef>
              <a:buNone/>
              <a:defRPr sz="2933" kern="1200">
                <a:solidFill>
                  <a:schemeClr val="tx1"/>
                </a:solidFill>
                <a:latin typeface="+mj-lt"/>
                <a:ea typeface="+mj-ea"/>
                <a:cs typeface="+mj-cs"/>
              </a:defRPr>
            </a:lvl1pPr>
          </a:lstStyle>
          <a:p>
            <a:endParaRPr lang="en-GB" dirty="0"/>
          </a:p>
        </p:txBody>
      </p:sp>
      <p:sp>
        <p:nvSpPr>
          <p:cNvPr id="10" name="TextBox 9">
            <a:extLst>
              <a:ext uri="{FF2B5EF4-FFF2-40B4-BE49-F238E27FC236}">
                <a16:creationId xmlns:a16="http://schemas.microsoft.com/office/drawing/2014/main" id="{A53ECBD2-C26A-C147-F8FD-358D5277C7E2}"/>
              </a:ext>
            </a:extLst>
          </p:cNvPr>
          <p:cNvSpPr txBox="1"/>
          <p:nvPr/>
        </p:nvSpPr>
        <p:spPr>
          <a:xfrm>
            <a:off x="2287173" y="1317901"/>
            <a:ext cx="5267809" cy="3477875"/>
          </a:xfrm>
          <a:prstGeom prst="rect">
            <a:avLst/>
          </a:prstGeom>
          <a:noFill/>
        </p:spPr>
        <p:txBody>
          <a:bodyPr wrap="square" lIns="91440" tIns="45720" rIns="91440" bIns="45720" anchor="t">
            <a:spAutoFit/>
          </a:bodyPr>
          <a:lstStyle/>
          <a:p>
            <a:pPr>
              <a:defRPr/>
            </a:pPr>
            <a:r>
              <a:rPr kumimoji="0" lang="en-GB" altLang="en-GB" sz="2000" b="0" i="0" u="none" strike="noStrike" kern="1200" cap="none" spc="0" normalizeH="0" baseline="0" noProof="0" dirty="0">
                <a:ln>
                  <a:noFill/>
                </a:ln>
                <a:solidFill>
                  <a:prstClr val="black"/>
                </a:solidFill>
                <a:effectLst/>
                <a:uLnTx/>
                <a:uFillTx/>
                <a:latin typeface="Rubik 3"/>
                <a:cs typeface="Rubik"/>
              </a:rPr>
              <a:t>To start us off, the </a:t>
            </a:r>
            <a:r>
              <a:rPr kumimoji="0" lang="en-GB" altLang="en-GB" sz="2000" b="0" i="0" u="none" strike="noStrike" kern="1200" cap="none" spc="0" normalizeH="0" baseline="0" noProof="0" dirty="0" err="1">
                <a:ln>
                  <a:noFill/>
                </a:ln>
                <a:solidFill>
                  <a:prstClr val="black"/>
                </a:solidFill>
                <a:effectLst/>
                <a:uLnTx/>
                <a:uFillTx/>
                <a:latin typeface="Rubik 3"/>
                <a:cs typeface="Rubik"/>
              </a:rPr>
              <a:t>SOfS</a:t>
            </a:r>
            <a:r>
              <a:rPr kumimoji="0" lang="en-GB" altLang="en-GB" sz="2000" b="0" i="0" u="none" strike="noStrike" kern="1200" cap="none" spc="0" normalizeH="0" baseline="0" noProof="0" dirty="0">
                <a:ln>
                  <a:noFill/>
                </a:ln>
                <a:solidFill>
                  <a:prstClr val="black"/>
                </a:solidFill>
                <a:effectLst/>
                <a:uLnTx/>
                <a:uFillTx/>
                <a:latin typeface="Rubik 3"/>
                <a:cs typeface="Rubik"/>
              </a:rPr>
              <a:t> </a:t>
            </a:r>
            <a:r>
              <a:rPr lang="en-GB" altLang="en-GB" sz="2000" dirty="0">
                <a:solidFill>
                  <a:prstClr val="black"/>
                </a:solidFill>
                <a:latin typeface="Rubik 3"/>
                <a:cs typeface="Rubik"/>
              </a:rPr>
              <a:t>Reps shared </a:t>
            </a:r>
            <a:r>
              <a:rPr kumimoji="0" lang="en-GB" altLang="en-GB" sz="2000" b="0" i="0" u="none" strike="noStrike" kern="1200" cap="none" spc="0" normalizeH="0" baseline="0" noProof="0" dirty="0">
                <a:ln>
                  <a:noFill/>
                </a:ln>
                <a:solidFill>
                  <a:prstClr val="black"/>
                </a:solidFill>
                <a:effectLst/>
                <a:uLnTx/>
                <a:uFillTx/>
                <a:latin typeface="Rubik 3"/>
                <a:cs typeface="Rubik"/>
              </a:rPr>
              <a:t>information all about </a:t>
            </a:r>
            <a:r>
              <a:rPr lang="en-GB" altLang="en-GB" sz="2000" dirty="0">
                <a:solidFill>
                  <a:prstClr val="black"/>
                </a:solidFill>
                <a:latin typeface="Rubik 3"/>
                <a:cs typeface="Rubik"/>
              </a:rPr>
              <a:t>themselves</a:t>
            </a:r>
            <a:r>
              <a:rPr kumimoji="0" lang="en-GB" altLang="en-GB" sz="2000" b="0" i="0" u="none" strike="noStrike" kern="1200" cap="none" spc="0" normalizeH="0" baseline="0" noProof="0" dirty="0">
                <a:ln>
                  <a:noFill/>
                </a:ln>
                <a:solidFill>
                  <a:prstClr val="black"/>
                </a:solidFill>
                <a:effectLst/>
                <a:uLnTx/>
                <a:uFillTx/>
                <a:latin typeface="Rubik 3"/>
                <a:cs typeface="Rubik"/>
              </a:rPr>
              <a:t> to everyone in the room</a:t>
            </a:r>
            <a:r>
              <a:rPr lang="en-GB" altLang="en-GB" sz="2000" dirty="0">
                <a:solidFill>
                  <a:prstClr val="black"/>
                </a:solidFill>
                <a:latin typeface="Rubik 3"/>
                <a:cs typeface="Rubik"/>
              </a:rPr>
              <a:t>, presented as bios</a:t>
            </a:r>
            <a:r>
              <a:rPr kumimoji="0" lang="en-GB" altLang="en-GB" sz="2000" b="0" i="0" u="none" strike="noStrike" kern="1200" cap="none" spc="0" normalizeH="0" baseline="0" noProof="0" dirty="0">
                <a:ln>
                  <a:noFill/>
                </a:ln>
                <a:solidFill>
                  <a:prstClr val="black"/>
                </a:solidFill>
                <a:effectLst/>
                <a:uLnTx/>
                <a:uFillTx/>
                <a:latin typeface="Rubik 3"/>
                <a:cs typeface="Rubik"/>
              </a:rPr>
              <a:t>. </a:t>
            </a:r>
            <a:endParaRPr lang="en-US" sz="2000" dirty="0">
              <a:solidFill>
                <a:prstClr val="black"/>
              </a:solidFill>
              <a:latin typeface="Rubik 3"/>
            </a:endParaRPr>
          </a:p>
          <a:p>
            <a:pPr>
              <a:defRPr/>
            </a:pPr>
            <a:br>
              <a:rPr lang="en-GB" altLang="en-GB" sz="2000" dirty="0">
                <a:solidFill>
                  <a:prstClr val="black"/>
                </a:solidFill>
                <a:latin typeface="Rubik 3"/>
                <a:cs typeface="Rubik"/>
              </a:rPr>
            </a:br>
            <a:r>
              <a:rPr kumimoji="0" lang="en-GB" altLang="en-GB" sz="2000" b="0" i="0" u="none" strike="noStrike" kern="1200" cap="none" spc="0" normalizeH="0" baseline="0" noProof="0" dirty="0">
                <a:ln>
                  <a:noFill/>
                </a:ln>
                <a:solidFill>
                  <a:prstClr val="black"/>
                </a:solidFill>
                <a:effectLst/>
                <a:uLnTx/>
                <a:uFillTx/>
                <a:latin typeface="Rubik 3"/>
                <a:cs typeface="Rubik"/>
              </a:rPr>
              <a:t>Here is Chloe’s</a:t>
            </a:r>
            <a:r>
              <a:rPr lang="en-GB" altLang="en-GB" sz="2000" dirty="0">
                <a:solidFill>
                  <a:prstClr val="black"/>
                </a:solidFill>
                <a:latin typeface="Rubik 3"/>
                <a:cs typeface="Rubik"/>
              </a:rPr>
              <a:t> as an example</a:t>
            </a:r>
            <a:endParaRPr lang="en-GB" sz="2000" dirty="0">
              <a:solidFill>
                <a:prstClr val="black"/>
              </a:solidFill>
              <a:latin typeface="Rubik 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2000" dirty="0">
              <a:solidFill>
                <a:prstClr val="black"/>
              </a:solidFill>
              <a:latin typeface="Rubik 3"/>
              <a:cs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GB" sz="2000" b="0" i="0" u="none" strike="noStrike" kern="1200" cap="none" spc="0" normalizeH="0" baseline="0" noProof="0" dirty="0">
              <a:ln>
                <a:noFill/>
              </a:ln>
              <a:solidFill>
                <a:prstClr val="black"/>
              </a:solidFill>
              <a:effectLst/>
              <a:uLnTx/>
              <a:uFillTx/>
              <a:latin typeface="Rubik 3"/>
              <a:cs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2000" dirty="0">
              <a:solidFill>
                <a:prstClr val="black"/>
              </a:solidFill>
              <a:latin typeface="Rubik 3"/>
              <a:cs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GB" sz="2000" b="0" i="0" u="none" strike="noStrike" kern="1200" cap="none" spc="0" normalizeH="0" baseline="0" noProof="0" dirty="0">
              <a:ln>
                <a:noFill/>
              </a:ln>
              <a:solidFill>
                <a:prstClr val="black"/>
              </a:solidFill>
              <a:effectLst/>
              <a:uLnTx/>
              <a:uFillTx/>
              <a:latin typeface="Rubik 3"/>
              <a:cs typeface="Rubik"/>
            </a:endParaRPr>
          </a:p>
          <a:p>
            <a:pPr>
              <a:defRPr/>
            </a:pPr>
            <a:r>
              <a:rPr kumimoji="0" lang="en-GB" altLang="en-GB" sz="2000" b="0" i="0" u="none" strike="noStrike" kern="1200" cap="none" spc="0" normalizeH="0" baseline="0" noProof="0" dirty="0">
                <a:ln>
                  <a:noFill/>
                </a:ln>
                <a:solidFill>
                  <a:prstClr val="black"/>
                </a:solidFill>
                <a:effectLst/>
                <a:uLnTx/>
                <a:uFillTx/>
                <a:latin typeface="Rubik 3"/>
                <a:cs typeface="Rubik"/>
              </a:rPr>
              <a:t>All our </a:t>
            </a:r>
            <a:r>
              <a:rPr lang="en-GB" altLang="en-GB" sz="2000" dirty="0">
                <a:solidFill>
                  <a:prstClr val="black"/>
                </a:solidFill>
                <a:latin typeface="Rubik 3"/>
                <a:cs typeface="Rubik"/>
              </a:rPr>
              <a:t>Reps bios are now live on the Youth Voice Bucks website. You can read them </a:t>
            </a:r>
            <a:r>
              <a:rPr lang="en-GB" altLang="en-GB" sz="2000" b="1" dirty="0">
                <a:solidFill>
                  <a:prstClr val="black"/>
                </a:solidFill>
                <a:latin typeface="Rubik 3"/>
                <a:cs typeface="Rubik"/>
                <a:hlinkClick r:id="rId4"/>
              </a:rPr>
              <a:t>here</a:t>
            </a:r>
            <a:r>
              <a:rPr lang="en-GB" altLang="en-GB" sz="2000" b="1" dirty="0">
                <a:solidFill>
                  <a:prstClr val="black"/>
                </a:solidFill>
                <a:latin typeface="Rubik 3"/>
                <a:cs typeface="Rubik"/>
              </a:rPr>
              <a:t>.</a:t>
            </a:r>
            <a:endParaRPr lang="en-GB" altLang="en-GB" sz="2000" i="0" u="none" strike="noStrike" kern="1200" cap="none" spc="0" normalizeH="0" baseline="0" noProof="0" dirty="0">
              <a:ln>
                <a:noFill/>
              </a:ln>
              <a:solidFill>
                <a:prstClr val="black"/>
              </a:solidFill>
              <a:effectLst/>
              <a:uLnTx/>
              <a:uFillTx/>
              <a:latin typeface="Rubik 3"/>
              <a:ea typeface="Calibri"/>
              <a:cs typeface="Rubik"/>
            </a:endParaRPr>
          </a:p>
        </p:txBody>
      </p:sp>
      <p:pic>
        <p:nvPicPr>
          <p:cNvPr id="8" name="Picture 7">
            <a:extLst>
              <a:ext uri="{FF2B5EF4-FFF2-40B4-BE49-F238E27FC236}">
                <a16:creationId xmlns:a16="http://schemas.microsoft.com/office/drawing/2014/main" id="{6259FD40-148D-EC2D-2B40-51F00CC51E19}"/>
              </a:ext>
            </a:extLst>
          </p:cNvPr>
          <p:cNvPicPr>
            <a:picLocks noChangeAspect="1"/>
          </p:cNvPicPr>
          <p:nvPr/>
        </p:nvPicPr>
        <p:blipFill>
          <a:blip r:embed="rId5"/>
          <a:stretch>
            <a:fillRect/>
          </a:stretch>
        </p:blipFill>
        <p:spPr>
          <a:xfrm>
            <a:off x="7570883" y="1264161"/>
            <a:ext cx="4109456" cy="4679920"/>
          </a:xfrm>
          <a:prstGeom prst="rect">
            <a:avLst/>
          </a:prstGeom>
        </p:spPr>
      </p:pic>
      <p:cxnSp>
        <p:nvCxnSpPr>
          <p:cNvPr id="4" name="Straight Arrow Connector 3">
            <a:extLst>
              <a:ext uri="{FF2B5EF4-FFF2-40B4-BE49-F238E27FC236}">
                <a16:creationId xmlns:a16="http://schemas.microsoft.com/office/drawing/2014/main" id="{2ED28EC2-B0C5-F810-7742-6A94D0BC728F}"/>
              </a:ext>
            </a:extLst>
          </p:cNvPr>
          <p:cNvCxnSpPr/>
          <p:nvPr/>
        </p:nvCxnSpPr>
        <p:spPr>
          <a:xfrm flipV="1">
            <a:off x="5594627" y="2450547"/>
            <a:ext cx="1764745" cy="289339"/>
          </a:xfrm>
          <a:prstGeom prst="straightConnector1">
            <a:avLst/>
          </a:prstGeom>
          <a:ln w="28575">
            <a:solidFill>
              <a:srgbClr val="F05324"/>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Freeform 2"/>
          <p:cNvSpPr/>
          <p:nvPr/>
        </p:nvSpPr>
        <p:spPr>
          <a:xfrm rot="492985">
            <a:off x="-489174" y="-99902"/>
            <a:ext cx="2985299" cy="2985299"/>
          </a:xfrm>
          <a:custGeom>
            <a:avLst/>
            <a:gdLst/>
            <a:ahLst/>
            <a:cxnLst/>
            <a:rect l="l" t="t" r="r" b="b"/>
            <a:pathLst>
              <a:path w="4477948" h="4477948">
                <a:moveTo>
                  <a:pt x="0" y="0"/>
                </a:moveTo>
                <a:lnTo>
                  <a:pt x="4477948" y="0"/>
                </a:lnTo>
                <a:lnTo>
                  <a:pt x="4477948" y="4477948"/>
                </a:lnTo>
                <a:lnTo>
                  <a:pt x="0" y="4477948"/>
                </a:lnTo>
                <a:lnTo>
                  <a:pt x="0" y="0"/>
                </a:lnTo>
                <a:close/>
              </a:path>
            </a:pathLst>
          </a:custGeom>
          <a:blipFill>
            <a:blip r:embed="rId2"/>
            <a:stretch>
              <a:fillRect/>
            </a:stretch>
          </a:blipFill>
        </p:spPr>
        <p:txBody>
          <a:bodyPr/>
          <a:lstStyle/>
          <a:p>
            <a:pPr defTabSz="609630">
              <a:defRPr/>
            </a:pPr>
            <a:endParaRPr lang="en-GB" sz="1200">
              <a:solidFill>
                <a:prstClr val="black"/>
              </a:solidFill>
              <a:latin typeface="Calibri"/>
            </a:endParaRPr>
          </a:p>
        </p:txBody>
      </p:sp>
      <p:sp>
        <p:nvSpPr>
          <p:cNvPr id="3" name="Freeform 3"/>
          <p:cNvSpPr/>
          <p:nvPr/>
        </p:nvSpPr>
        <p:spPr>
          <a:xfrm rot="-384751">
            <a:off x="66183" y="4447636"/>
            <a:ext cx="3048565" cy="3048565"/>
          </a:xfrm>
          <a:custGeom>
            <a:avLst/>
            <a:gdLst/>
            <a:ahLst/>
            <a:cxnLst/>
            <a:rect l="l" t="t" r="r" b="b"/>
            <a:pathLst>
              <a:path w="4572847" h="4572847">
                <a:moveTo>
                  <a:pt x="0" y="0"/>
                </a:moveTo>
                <a:lnTo>
                  <a:pt x="4572847" y="0"/>
                </a:lnTo>
                <a:lnTo>
                  <a:pt x="4572847" y="4572847"/>
                </a:lnTo>
                <a:lnTo>
                  <a:pt x="0" y="4572847"/>
                </a:lnTo>
                <a:lnTo>
                  <a:pt x="0" y="0"/>
                </a:lnTo>
                <a:close/>
              </a:path>
            </a:pathLst>
          </a:custGeom>
          <a:blipFill>
            <a:blip r:embed="rId3"/>
            <a:stretch>
              <a:fillRect/>
            </a:stretch>
          </a:blipFill>
        </p:spPr>
        <p:txBody>
          <a:bodyPr/>
          <a:lstStyle/>
          <a:p>
            <a:pPr defTabSz="609630">
              <a:defRPr/>
            </a:pPr>
            <a:endParaRPr lang="en-GB" sz="1200">
              <a:solidFill>
                <a:prstClr val="black"/>
              </a:solidFill>
              <a:latin typeface="Calibri"/>
            </a:endParaRPr>
          </a:p>
        </p:txBody>
      </p:sp>
      <p:grpSp>
        <p:nvGrpSpPr>
          <p:cNvPr id="4" name="Group 4"/>
          <p:cNvGrpSpPr/>
          <p:nvPr/>
        </p:nvGrpSpPr>
        <p:grpSpPr>
          <a:xfrm>
            <a:off x="1948558" y="0"/>
            <a:ext cx="10348466" cy="6858000"/>
            <a:chOff x="0" y="0"/>
            <a:chExt cx="5662723" cy="3752725"/>
          </a:xfrm>
        </p:grpSpPr>
        <p:sp>
          <p:nvSpPr>
            <p:cNvPr id="5" name="Freeform 5"/>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a:solidFill>
                  <a:prstClr val="black"/>
                </a:solidFill>
                <a:latin typeface="Calibri"/>
              </a:endParaRPr>
            </a:p>
          </p:txBody>
        </p:sp>
      </p:grpSp>
      <p:sp>
        <p:nvSpPr>
          <p:cNvPr id="6" name="TextBox 6"/>
          <p:cNvSpPr txBox="1"/>
          <p:nvPr/>
        </p:nvSpPr>
        <p:spPr>
          <a:xfrm>
            <a:off x="2233565" y="603250"/>
            <a:ext cx="9356655" cy="735522"/>
          </a:xfrm>
          <a:prstGeom prst="rect">
            <a:avLst/>
          </a:prstGeom>
        </p:spPr>
        <p:txBody>
          <a:bodyPr lIns="0" tIns="0" rIns="0" bIns="0" rtlCol="0" anchor="t">
            <a:spAutoFit/>
          </a:bodyPr>
          <a:lstStyle/>
          <a:p>
            <a:pPr defTabSz="609630">
              <a:lnSpc>
                <a:spcPts val="2987"/>
              </a:lnSpc>
              <a:defRPr/>
            </a:pPr>
            <a:endParaRPr lang="en-US" sz="2133">
              <a:solidFill>
                <a:srgbClr val="000000"/>
              </a:solidFill>
              <a:latin typeface="Rubik 3"/>
            </a:endParaRPr>
          </a:p>
          <a:p>
            <a:pPr defTabSz="609630">
              <a:lnSpc>
                <a:spcPts val="2987"/>
              </a:lnSpc>
              <a:defRPr/>
            </a:pPr>
            <a:endParaRPr lang="en-US" sz="2133">
              <a:solidFill>
                <a:srgbClr val="000000"/>
              </a:solidFill>
              <a:latin typeface="Rubik 3"/>
            </a:endParaRPr>
          </a:p>
        </p:txBody>
      </p:sp>
      <p:sp>
        <p:nvSpPr>
          <p:cNvPr id="7" name="TextBox 6">
            <a:extLst>
              <a:ext uri="{FF2B5EF4-FFF2-40B4-BE49-F238E27FC236}">
                <a16:creationId xmlns:a16="http://schemas.microsoft.com/office/drawing/2014/main" id="{5D55997A-C35D-976F-91EB-1879F745A317}"/>
              </a:ext>
            </a:extLst>
          </p:cNvPr>
          <p:cNvSpPr txBox="1"/>
          <p:nvPr/>
        </p:nvSpPr>
        <p:spPr>
          <a:xfrm>
            <a:off x="2286566" y="603250"/>
            <a:ext cx="8781011" cy="554126"/>
          </a:xfrm>
          <a:prstGeom prst="rect">
            <a:avLst/>
          </a:prstGeom>
          <a:noFill/>
        </p:spPr>
        <p:txBody>
          <a:bodyPr wrap="square">
            <a:spAutoFit/>
          </a:bodyPr>
          <a:lstStyle/>
          <a:p>
            <a:pPr defTabSz="609630">
              <a:lnSpc>
                <a:spcPct val="90000"/>
              </a:lnSpc>
              <a:spcBef>
                <a:spcPct val="0"/>
              </a:spcBef>
              <a:spcAft>
                <a:spcPts val="400"/>
              </a:spcAft>
              <a:defRPr/>
            </a:pPr>
            <a:r>
              <a:rPr lang="en-GB" sz="3334" b="1">
                <a:solidFill>
                  <a:srgbClr val="F79646"/>
                </a:solidFill>
                <a:latin typeface="Rubik" pitchFamily="2" charset="-79"/>
                <a:cs typeface="Rubik" pitchFamily="2" charset="-79"/>
              </a:rPr>
              <a:t>Item 2 – Hot Seat</a:t>
            </a:r>
          </a:p>
        </p:txBody>
      </p:sp>
      <p:sp>
        <p:nvSpPr>
          <p:cNvPr id="8" name="Title 1">
            <a:extLst>
              <a:ext uri="{FF2B5EF4-FFF2-40B4-BE49-F238E27FC236}">
                <a16:creationId xmlns:a16="http://schemas.microsoft.com/office/drawing/2014/main" id="{C4E8BA7E-E123-7955-6B0F-867B00B754B3}"/>
              </a:ext>
            </a:extLst>
          </p:cNvPr>
          <p:cNvSpPr txBox="1">
            <a:spLocks/>
          </p:cNvSpPr>
          <p:nvPr/>
        </p:nvSpPr>
        <p:spPr>
          <a:xfrm>
            <a:off x="2233565" y="474299"/>
            <a:ext cx="10515600" cy="1325563"/>
          </a:xfrm>
          <a:prstGeom prst="rect">
            <a:avLst/>
          </a:prstGeom>
        </p:spPr>
        <p:txBody>
          <a:bodyPr numCol="1"/>
          <a:lstStyle>
            <a:lvl1pPr algn="ctr" defTabSz="609630" rtl="0" eaLnBrk="1" latinLnBrk="0" hangingPunct="1">
              <a:spcBef>
                <a:spcPct val="0"/>
              </a:spcBef>
              <a:buNone/>
              <a:defRPr sz="2933" kern="1200">
                <a:solidFill>
                  <a:schemeClr val="tx1"/>
                </a:solidFill>
                <a:latin typeface="+mj-lt"/>
                <a:ea typeface="+mj-ea"/>
                <a:cs typeface="+mj-cs"/>
              </a:defRPr>
            </a:lvl1pPr>
          </a:lstStyle>
          <a:p>
            <a:endParaRPr lang="en-GB" altLang="en-GB"/>
          </a:p>
        </p:txBody>
      </p:sp>
      <p:sp>
        <p:nvSpPr>
          <p:cNvPr id="9" name="Content Placeholder 2">
            <a:extLst>
              <a:ext uri="{FF2B5EF4-FFF2-40B4-BE49-F238E27FC236}">
                <a16:creationId xmlns:a16="http://schemas.microsoft.com/office/drawing/2014/main" id="{346D8B44-F7C0-9A8D-8113-6B0762D0512B}"/>
              </a:ext>
            </a:extLst>
          </p:cNvPr>
          <p:cNvSpPr txBox="1">
            <a:spLocks/>
          </p:cNvSpPr>
          <p:nvPr/>
        </p:nvSpPr>
        <p:spPr>
          <a:xfrm>
            <a:off x="2233565" y="2111262"/>
            <a:ext cx="9653337" cy="4351338"/>
          </a:xfrm>
          <a:prstGeom prst="rect">
            <a:avLst/>
          </a:prstGeom>
        </p:spPr>
        <p:txBody>
          <a:bodyPr numCol="1">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spcBef>
                <a:spcPts val="1200"/>
              </a:spcBef>
            </a:pPr>
            <a:endParaRPr lang="en-GB" altLang="en-GB" sz="2800" u="sng"/>
          </a:p>
        </p:txBody>
      </p:sp>
      <p:sp>
        <p:nvSpPr>
          <p:cNvPr id="10" name="Content Placeholder 2">
            <a:extLst>
              <a:ext uri="{FF2B5EF4-FFF2-40B4-BE49-F238E27FC236}">
                <a16:creationId xmlns:a16="http://schemas.microsoft.com/office/drawing/2014/main" id="{E210C0B2-0C5E-31C5-FE5D-35C90AE847FF}"/>
              </a:ext>
            </a:extLst>
          </p:cNvPr>
          <p:cNvSpPr txBox="1">
            <a:spLocks/>
          </p:cNvSpPr>
          <p:nvPr/>
        </p:nvSpPr>
        <p:spPr>
          <a:xfrm>
            <a:off x="2315413" y="1252255"/>
            <a:ext cx="9190788" cy="4351338"/>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r>
              <a:rPr lang="en-GB" altLang="en-GB" sz="2000" dirty="0">
                <a:latin typeface="Rubik 3"/>
                <a:cs typeface="Rubik"/>
              </a:rPr>
              <a:t>It was then the turn for the senior staff to introduce themselves. They all shared how keen they were to be at the meeting and </a:t>
            </a:r>
            <a:r>
              <a:rPr lang="en-GB" sz="2000" dirty="0">
                <a:latin typeface="Rubik 3"/>
                <a:cs typeface="Rubik"/>
              </a:rPr>
              <a:t>to hear the voices of the young people!</a:t>
            </a:r>
            <a:endParaRPr lang="en-GB" altLang="en-GB" sz="2000" dirty="0">
              <a:latin typeface="Rubik 3"/>
              <a:cs typeface="Rubik"/>
            </a:endParaRPr>
          </a:p>
          <a:p>
            <a:pPr marL="228600" indent="-228600"/>
            <a:endParaRPr lang="en-GB" altLang="en-GB" sz="2000" dirty="0">
              <a:latin typeface="Rubik 3"/>
              <a:cs typeface="Rubik"/>
            </a:endParaRPr>
          </a:p>
          <a:p>
            <a:pPr marL="0" indent="0">
              <a:spcBef>
                <a:spcPts val="0"/>
              </a:spcBef>
              <a:buNone/>
            </a:pPr>
            <a:r>
              <a:rPr lang="en-GB" sz="2000" b="1" dirty="0">
                <a:latin typeface="Rubik 3"/>
                <a:cs typeface="Calibri"/>
              </a:rPr>
              <a:t>Michael Jarrett – Service Director for Education, Children’s Services</a:t>
            </a:r>
            <a:endParaRPr lang="en-GB" sz="2000" b="1" dirty="0">
              <a:latin typeface="Rubik 3"/>
              <a:ea typeface="Calibri"/>
              <a:cs typeface="Calibri"/>
            </a:endParaRPr>
          </a:p>
          <a:p>
            <a:pPr marL="0" indent="0">
              <a:spcBef>
                <a:spcPts val="0"/>
              </a:spcBef>
              <a:buNone/>
            </a:pPr>
            <a:r>
              <a:rPr lang="en-GB" sz="2000" dirty="0">
                <a:latin typeface="Rubik 3"/>
                <a:cs typeface="Calibri"/>
              </a:rPr>
              <a:t>Michael explained his role and what is important to him. Michael talked about his two children and that he missed an important family event to be with all the SOfS reps!</a:t>
            </a:r>
            <a:endParaRPr lang="en-GB" sz="2000" dirty="0">
              <a:latin typeface="Rubik 3"/>
              <a:ea typeface="Calibri"/>
              <a:cs typeface="Calibri"/>
            </a:endParaRPr>
          </a:p>
          <a:p>
            <a:pPr marL="0" indent="0">
              <a:spcBef>
                <a:spcPts val="0"/>
              </a:spcBef>
              <a:buNone/>
            </a:pPr>
            <a:endParaRPr lang="en-GB" sz="2000" dirty="0">
              <a:latin typeface="Rubik 3"/>
              <a:ea typeface="Calibri"/>
              <a:cs typeface="Calibri"/>
            </a:endParaRPr>
          </a:p>
          <a:p>
            <a:pPr marL="0" indent="0">
              <a:spcBef>
                <a:spcPts val="0"/>
              </a:spcBef>
              <a:buNone/>
            </a:pPr>
            <a:r>
              <a:rPr lang="en-GB" sz="2000" b="1" dirty="0">
                <a:latin typeface="Rubik 3"/>
                <a:ea typeface="Calibri"/>
                <a:cs typeface="Calibri"/>
              </a:rPr>
              <a:t>Caroline Hart – Designated Clinical Officer, Adults and Health Directorate</a:t>
            </a:r>
            <a:endParaRPr lang="en-GB" sz="2000" dirty="0">
              <a:latin typeface="Rubik 3"/>
              <a:ea typeface="Calibri"/>
              <a:cs typeface="Calibri"/>
            </a:endParaRPr>
          </a:p>
          <a:p>
            <a:pPr marL="0" indent="0">
              <a:spcBef>
                <a:spcPts val="0"/>
              </a:spcBef>
              <a:buNone/>
            </a:pPr>
            <a:r>
              <a:rPr lang="en-GB" sz="2000" dirty="0">
                <a:latin typeface="Rubik 3"/>
                <a:ea typeface="Calibri"/>
                <a:cs typeface="Calibri"/>
              </a:rPr>
              <a:t>Caroline discussed her job and some of the issues the healthcare system is facing at the moment.</a:t>
            </a:r>
            <a:endParaRPr lang="en-US" sz="2000" dirty="0">
              <a:latin typeface="Rubik 3"/>
              <a:cs typeface="Rubik"/>
            </a:endParaRPr>
          </a:p>
          <a:p>
            <a:pPr marL="0" indent="0">
              <a:spcBef>
                <a:spcPts val="0"/>
              </a:spcBef>
              <a:buNone/>
            </a:pPr>
            <a:endParaRPr lang="en-US" sz="2000" b="1" dirty="0">
              <a:latin typeface="Rubik 3"/>
              <a:cs typeface="Calibri"/>
            </a:endParaRPr>
          </a:p>
          <a:p>
            <a:pPr marL="0" indent="0">
              <a:spcBef>
                <a:spcPts val="0"/>
              </a:spcBef>
              <a:buNone/>
            </a:pPr>
            <a:r>
              <a:rPr lang="en-GB" sz="2000" b="1" dirty="0">
                <a:latin typeface="Rubik 3"/>
                <a:cs typeface="Calibri"/>
              </a:rPr>
              <a:t>Caroline Marriott – Head of Integrated SEND, Children’s Services</a:t>
            </a:r>
            <a:endParaRPr lang="en-GB" sz="2000" b="1" dirty="0">
              <a:latin typeface="Rubik 3"/>
              <a:ea typeface="Calibri"/>
              <a:cs typeface="Calibri"/>
            </a:endParaRPr>
          </a:p>
          <a:p>
            <a:pPr marL="0" indent="0">
              <a:spcBef>
                <a:spcPts val="0"/>
              </a:spcBef>
              <a:buNone/>
            </a:pPr>
            <a:r>
              <a:rPr lang="en-GB" sz="2000" dirty="0">
                <a:latin typeface="Rubik 3"/>
                <a:cs typeface="Calibri"/>
              </a:rPr>
              <a:t>Caroline spoke about her role and what integrated SEND is.</a:t>
            </a:r>
          </a:p>
          <a:p>
            <a:pPr marL="0" indent="0">
              <a:spcBef>
                <a:spcPts val="0"/>
              </a:spcBef>
              <a:buNone/>
            </a:pPr>
            <a:endParaRPr lang="en-GB" sz="2000" dirty="0">
              <a:latin typeface="Rubik 3"/>
              <a:cs typeface="Calibri"/>
            </a:endParaRPr>
          </a:p>
          <a:p>
            <a:pPr marL="0" indent="0">
              <a:spcBef>
                <a:spcPts val="0"/>
              </a:spcBef>
              <a:buNone/>
            </a:pPr>
            <a:r>
              <a:rPr lang="en-GB" sz="2000" b="1" dirty="0">
                <a:latin typeface="Rubik 3"/>
                <a:ea typeface="Calibri"/>
                <a:cs typeface="Calibri"/>
              </a:rPr>
              <a:t>Cllr Anita Cranmer - Cabinet Member, Education and Children's Services</a:t>
            </a:r>
            <a:endParaRPr lang="en-GB" sz="2000" dirty="0">
              <a:latin typeface="Rubik 3"/>
              <a:ea typeface="Calibri"/>
              <a:cs typeface="Calibri"/>
            </a:endParaRPr>
          </a:p>
          <a:p>
            <a:pPr marL="0" indent="0">
              <a:spcBef>
                <a:spcPts val="0"/>
              </a:spcBef>
              <a:buNone/>
            </a:pPr>
            <a:r>
              <a:rPr lang="en-US" sz="2000" dirty="0">
                <a:latin typeface="Rubik 3"/>
                <a:ea typeface="Calibri"/>
                <a:cs typeface="Calibri"/>
              </a:rPr>
              <a:t>Cllr Anita shared what being a councilor means, and that youth voice is really important in influencing change.</a:t>
            </a:r>
          </a:p>
          <a:p>
            <a:pPr marL="0" indent="0">
              <a:spcBef>
                <a:spcPts val="0"/>
              </a:spcBef>
              <a:buNone/>
            </a:pPr>
            <a:endParaRPr lang="en-US" sz="2000" dirty="0">
              <a:latin typeface="Rubik 3"/>
              <a:ea typeface="Calibri"/>
              <a:cs typeface="Calibri"/>
            </a:endParaRPr>
          </a:p>
          <a:p>
            <a:pPr marL="0" indent="0">
              <a:spcBef>
                <a:spcPts val="0"/>
              </a:spcBef>
              <a:buNone/>
            </a:pPr>
            <a:endParaRPr lang="en-GB" sz="2000" dirty="0">
              <a:latin typeface="Rubik 3"/>
              <a:ea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EC440"/>
        </a:solidFill>
        <a:effectLst/>
      </p:bgPr>
    </p:bg>
    <p:spTree>
      <p:nvGrpSpPr>
        <p:cNvPr id="1" name=""/>
        <p:cNvGrpSpPr/>
        <p:nvPr/>
      </p:nvGrpSpPr>
      <p:grpSpPr>
        <a:xfrm>
          <a:off x="0" y="0"/>
          <a:ext cx="0" cy="0"/>
          <a:chOff x="0" y="0"/>
          <a:chExt cx="0" cy="0"/>
        </a:xfrm>
      </p:grpSpPr>
      <p:grpSp>
        <p:nvGrpSpPr>
          <p:cNvPr id="2" name="Group 2"/>
          <p:cNvGrpSpPr/>
          <p:nvPr/>
        </p:nvGrpSpPr>
        <p:grpSpPr>
          <a:xfrm>
            <a:off x="1843534" y="0"/>
            <a:ext cx="10348466" cy="6858000"/>
            <a:chOff x="0" y="0"/>
            <a:chExt cx="5662723" cy="3752725"/>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5" name="Freeform 5"/>
          <p:cNvSpPr/>
          <p:nvPr/>
        </p:nvSpPr>
        <p:spPr>
          <a:xfrm>
            <a:off x="712163" y="1666228"/>
            <a:ext cx="888510" cy="888510"/>
          </a:xfrm>
          <a:custGeom>
            <a:avLst/>
            <a:gdLst/>
            <a:ahLst/>
            <a:cxnLst/>
            <a:rect l="l" t="t" r="r" b="b"/>
            <a:pathLst>
              <a:path w="1332765" h="1332765">
                <a:moveTo>
                  <a:pt x="0" y="0"/>
                </a:moveTo>
                <a:lnTo>
                  <a:pt x="1332765" y="0"/>
                </a:lnTo>
                <a:lnTo>
                  <a:pt x="1332765" y="1332765"/>
                </a:lnTo>
                <a:lnTo>
                  <a:pt x="0" y="13327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6" name="Freeform 6"/>
          <p:cNvSpPr/>
          <p:nvPr/>
        </p:nvSpPr>
        <p:spPr>
          <a:xfrm>
            <a:off x="712163" y="2948437"/>
            <a:ext cx="888400" cy="888400"/>
          </a:xfrm>
          <a:custGeom>
            <a:avLst/>
            <a:gdLst/>
            <a:ahLst/>
            <a:cxnLst/>
            <a:rect l="l" t="t" r="r" b="b"/>
            <a:pathLst>
              <a:path w="1332600" h="1332600">
                <a:moveTo>
                  <a:pt x="0" y="0"/>
                </a:moveTo>
                <a:lnTo>
                  <a:pt x="1332600" y="0"/>
                </a:lnTo>
                <a:lnTo>
                  <a:pt x="1332600" y="1332601"/>
                </a:lnTo>
                <a:lnTo>
                  <a:pt x="0" y="1332601"/>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7" name="Freeform 7"/>
          <p:cNvSpPr/>
          <p:nvPr/>
        </p:nvSpPr>
        <p:spPr>
          <a:xfrm>
            <a:off x="712163" y="4128938"/>
            <a:ext cx="914763" cy="914763"/>
          </a:xfrm>
          <a:custGeom>
            <a:avLst/>
            <a:gdLst/>
            <a:ahLst/>
            <a:cxnLst/>
            <a:rect l="l" t="t" r="r" b="b"/>
            <a:pathLst>
              <a:path w="1372144" h="1372144">
                <a:moveTo>
                  <a:pt x="0" y="0"/>
                </a:moveTo>
                <a:lnTo>
                  <a:pt x="1372144" y="0"/>
                </a:lnTo>
                <a:lnTo>
                  <a:pt x="1372144" y="1372144"/>
                </a:lnTo>
                <a:lnTo>
                  <a:pt x="0" y="1372144"/>
                </a:lnTo>
                <a:lnTo>
                  <a:pt x="0" y="0"/>
                </a:lnTo>
                <a:close/>
              </a:path>
            </a:pathLst>
          </a:custGeom>
          <a:blipFill>
            <a:blip r:embed="rId4"/>
            <a:stretch>
              <a:fillRect/>
            </a:stretch>
          </a:blipFill>
        </p:spPr>
        <p:txBody>
          <a:bodyPr/>
          <a:lstStyle/>
          <a:p>
            <a:pPr defTabSz="609630">
              <a:defRPr/>
            </a:pPr>
            <a:endParaRPr lang="en-GB" sz="1200" dirty="0">
              <a:solidFill>
                <a:prstClr val="black"/>
              </a:solidFill>
              <a:latin typeface="Calibri"/>
            </a:endParaRPr>
          </a:p>
        </p:txBody>
      </p:sp>
      <p:sp>
        <p:nvSpPr>
          <p:cNvPr id="8" name="Freeform 8"/>
          <p:cNvSpPr/>
          <p:nvPr/>
        </p:nvSpPr>
        <p:spPr>
          <a:xfrm>
            <a:off x="722340" y="5361201"/>
            <a:ext cx="894408" cy="894408"/>
          </a:xfrm>
          <a:custGeom>
            <a:avLst/>
            <a:gdLst/>
            <a:ahLst/>
            <a:cxnLst/>
            <a:rect l="l" t="t" r="r" b="b"/>
            <a:pathLst>
              <a:path w="1341612" h="1341612">
                <a:moveTo>
                  <a:pt x="0" y="0"/>
                </a:moveTo>
                <a:lnTo>
                  <a:pt x="1341612" y="0"/>
                </a:lnTo>
                <a:lnTo>
                  <a:pt x="1341612" y="1341612"/>
                </a:lnTo>
                <a:lnTo>
                  <a:pt x="0" y="1341612"/>
                </a:lnTo>
                <a:lnTo>
                  <a:pt x="0" y="0"/>
                </a:lnTo>
                <a:close/>
              </a:path>
            </a:pathLst>
          </a:custGeom>
          <a:blipFill>
            <a:blip r:embed="rId5"/>
            <a:stretch>
              <a:fillRect/>
            </a:stretch>
          </a:blipFill>
        </p:spPr>
        <p:txBody>
          <a:bodyPr/>
          <a:lstStyle/>
          <a:p>
            <a:pPr defTabSz="609630">
              <a:defRPr/>
            </a:pPr>
            <a:endParaRPr lang="en-GB" sz="1200" dirty="0">
              <a:solidFill>
                <a:prstClr val="black"/>
              </a:solidFill>
              <a:latin typeface="Calibri"/>
            </a:endParaRPr>
          </a:p>
        </p:txBody>
      </p:sp>
      <p:sp>
        <p:nvSpPr>
          <p:cNvPr id="4" name="Content Placeholder 4">
            <a:extLst>
              <a:ext uri="{FF2B5EF4-FFF2-40B4-BE49-F238E27FC236}">
                <a16:creationId xmlns:a16="http://schemas.microsoft.com/office/drawing/2014/main" id="{08855CC5-94C9-A813-C7F1-EC44827F68EC}"/>
              </a:ext>
            </a:extLst>
          </p:cNvPr>
          <p:cNvSpPr txBox="1">
            <a:spLocks/>
          </p:cNvSpPr>
          <p:nvPr/>
        </p:nvSpPr>
        <p:spPr>
          <a:xfrm>
            <a:off x="2648989" y="1805795"/>
            <a:ext cx="8993700" cy="4396972"/>
          </a:xfrm>
          <a:prstGeom prst="rect">
            <a:avLst/>
          </a:prstGeom>
        </p:spPr>
        <p:txBody>
          <a:bodyPr numCol="1">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sz="2800" dirty="0"/>
          </a:p>
        </p:txBody>
      </p:sp>
      <p:sp>
        <p:nvSpPr>
          <p:cNvPr id="11" name="Content Placeholder 2">
            <a:extLst>
              <a:ext uri="{FF2B5EF4-FFF2-40B4-BE49-F238E27FC236}">
                <a16:creationId xmlns:a16="http://schemas.microsoft.com/office/drawing/2014/main" id="{6D5698C2-1201-C962-3C5D-084C1659019E}"/>
              </a:ext>
            </a:extLst>
          </p:cNvPr>
          <p:cNvSpPr txBox="1">
            <a:spLocks/>
          </p:cNvSpPr>
          <p:nvPr/>
        </p:nvSpPr>
        <p:spPr>
          <a:xfrm>
            <a:off x="2343234" y="1666228"/>
            <a:ext cx="8562892"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r>
              <a:rPr lang="en-GB" sz="2000" dirty="0">
                <a:latin typeface="Rubik 3"/>
              </a:rPr>
              <a:t>We then had a movement break, which was led by a SOfS Rep, Will!</a:t>
            </a:r>
          </a:p>
          <a:p>
            <a:endParaRPr lang="en-GB" sz="2000" dirty="0">
              <a:latin typeface="Rubik 3"/>
            </a:endParaRPr>
          </a:p>
          <a:p>
            <a:endParaRPr lang="en-GB" sz="2000" dirty="0">
              <a:latin typeface="Rubik 3"/>
            </a:endParaRPr>
          </a:p>
          <a:p>
            <a:r>
              <a:rPr lang="en-GB" sz="2000" dirty="0">
                <a:latin typeface="Rubik 3"/>
              </a:rPr>
              <a:t>Everyone had a sticker on themselves with names like Harry, Ron or Hermione. Everyone had to work as a group to find their team, helping each other along the way!</a:t>
            </a:r>
          </a:p>
          <a:p>
            <a:endParaRPr lang="en-GB" sz="2000" dirty="0">
              <a:latin typeface="Rubik 3"/>
            </a:endParaRPr>
          </a:p>
          <a:p>
            <a:r>
              <a:rPr lang="en-GB" sz="2000" dirty="0">
                <a:latin typeface="Rubik 3"/>
              </a:rPr>
              <a:t>Attendees stayed in these teams for the next activity…</a:t>
            </a:r>
          </a:p>
          <a:p>
            <a:endParaRPr lang="en-GB" sz="2000" dirty="0">
              <a:latin typeface="Rubik 3"/>
            </a:endParaRPr>
          </a:p>
        </p:txBody>
      </p:sp>
      <p:sp>
        <p:nvSpPr>
          <p:cNvPr id="12" name="TextBox 11">
            <a:extLst>
              <a:ext uri="{FF2B5EF4-FFF2-40B4-BE49-F238E27FC236}">
                <a16:creationId xmlns:a16="http://schemas.microsoft.com/office/drawing/2014/main" id="{7FA1EEB1-FCED-C71E-F600-6D55C16F66D5}"/>
              </a:ext>
            </a:extLst>
          </p:cNvPr>
          <p:cNvSpPr txBox="1"/>
          <p:nvPr/>
        </p:nvSpPr>
        <p:spPr>
          <a:xfrm>
            <a:off x="2286566" y="603250"/>
            <a:ext cx="9757045" cy="554126"/>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Will’s category game</a:t>
            </a:r>
          </a:p>
        </p:txBody>
      </p:sp>
    </p:spTree>
    <p:extLst>
      <p:ext uri="{BB962C8B-B14F-4D97-AF65-F5344CB8AC3E}">
        <p14:creationId xmlns:p14="http://schemas.microsoft.com/office/powerpoint/2010/main" val="114526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B9DA"/>
        </a:solidFill>
        <a:effectLst/>
      </p:bgPr>
    </p:bg>
    <p:spTree>
      <p:nvGrpSpPr>
        <p:cNvPr id="1" name=""/>
        <p:cNvGrpSpPr/>
        <p:nvPr/>
      </p:nvGrpSpPr>
      <p:grpSpPr>
        <a:xfrm>
          <a:off x="0" y="0"/>
          <a:ext cx="0" cy="0"/>
          <a:chOff x="0" y="0"/>
          <a:chExt cx="0" cy="0"/>
        </a:xfrm>
      </p:grpSpPr>
      <p:grpSp>
        <p:nvGrpSpPr>
          <p:cNvPr id="2" name="Group 2"/>
          <p:cNvGrpSpPr/>
          <p:nvPr/>
        </p:nvGrpSpPr>
        <p:grpSpPr>
          <a:xfrm>
            <a:off x="1843535" y="-2"/>
            <a:ext cx="10348465" cy="6858002"/>
            <a:chOff x="0" y="0"/>
            <a:chExt cx="5662723" cy="3752726"/>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endParaRPr lang="en-GB" sz="1200" dirty="0">
                <a:solidFill>
                  <a:prstClr val="black"/>
                </a:solidFill>
                <a:latin typeface="Calibri"/>
              </a:endParaRPr>
            </a:p>
          </p:txBody>
        </p:sp>
      </p:grpSp>
      <p:sp>
        <p:nvSpPr>
          <p:cNvPr id="4" name="Freeform 4"/>
          <p:cNvSpPr/>
          <p:nvPr/>
        </p:nvSpPr>
        <p:spPr>
          <a:xfrm rot="-10800000" flipH="1">
            <a:off x="-1764834" y="-957174"/>
            <a:ext cx="4579366" cy="3664966"/>
          </a:xfrm>
          <a:custGeom>
            <a:avLst/>
            <a:gdLst/>
            <a:ahLst/>
            <a:cxnLst/>
            <a:rect l="l" t="t" r="r" b="b"/>
            <a:pathLst>
              <a:path w="6869049" h="6869049">
                <a:moveTo>
                  <a:pt x="6869049" y="0"/>
                </a:moveTo>
                <a:lnTo>
                  <a:pt x="0" y="0"/>
                </a:lnTo>
                <a:lnTo>
                  <a:pt x="0" y="6869049"/>
                </a:lnTo>
                <a:lnTo>
                  <a:pt x="6869049" y="6869049"/>
                </a:lnTo>
                <a:lnTo>
                  <a:pt x="6869049" y="0"/>
                </a:lnTo>
                <a:close/>
              </a:path>
            </a:pathLst>
          </a:custGeom>
          <a:blipFill>
            <a:blip r:embed="rId2"/>
            <a:stretch>
              <a:fillRect/>
            </a:stretch>
          </a:blipFill>
        </p:spPr>
        <p:txBody>
          <a:bodyPr/>
          <a:lstStyle/>
          <a:p>
            <a:pPr defTabSz="609630"/>
            <a:endParaRPr lang="en-GB" sz="1200" dirty="0">
              <a:solidFill>
                <a:prstClr val="black"/>
              </a:solidFill>
              <a:latin typeface="Calibri"/>
            </a:endParaRPr>
          </a:p>
        </p:txBody>
      </p:sp>
      <p:sp>
        <p:nvSpPr>
          <p:cNvPr id="5" name="Freeform 5"/>
          <p:cNvSpPr/>
          <p:nvPr/>
        </p:nvSpPr>
        <p:spPr>
          <a:xfrm rot="1021551">
            <a:off x="-1839731" y="4193280"/>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endParaRPr lang="en-GB" sz="1200" dirty="0">
              <a:solidFill>
                <a:prstClr val="black"/>
              </a:solidFill>
              <a:latin typeface="Calibri"/>
            </a:endParaRPr>
          </a:p>
        </p:txBody>
      </p:sp>
      <p:sp>
        <p:nvSpPr>
          <p:cNvPr id="8" name="TextBox 7">
            <a:extLst>
              <a:ext uri="{FF2B5EF4-FFF2-40B4-BE49-F238E27FC236}">
                <a16:creationId xmlns:a16="http://schemas.microsoft.com/office/drawing/2014/main" id="{E22761BA-8D25-4BA0-3C80-99749F39DDF4}"/>
              </a:ext>
            </a:extLst>
          </p:cNvPr>
          <p:cNvSpPr txBox="1"/>
          <p:nvPr/>
        </p:nvSpPr>
        <p:spPr>
          <a:xfrm>
            <a:off x="2286566" y="603250"/>
            <a:ext cx="8781011" cy="554126"/>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Item 3 – CYP Plan</a:t>
            </a:r>
          </a:p>
        </p:txBody>
      </p:sp>
      <p:sp>
        <p:nvSpPr>
          <p:cNvPr id="10" name="Content Placeholder 2">
            <a:extLst>
              <a:ext uri="{FF2B5EF4-FFF2-40B4-BE49-F238E27FC236}">
                <a16:creationId xmlns:a16="http://schemas.microsoft.com/office/drawing/2014/main" id="{F7F1D7A4-3D27-38B1-A8C5-6603636B51CD}"/>
              </a:ext>
            </a:extLst>
          </p:cNvPr>
          <p:cNvSpPr txBox="1">
            <a:spLocks/>
          </p:cNvSpPr>
          <p:nvPr/>
        </p:nvSpPr>
        <p:spPr>
          <a:xfrm>
            <a:off x="2233565" y="2111262"/>
            <a:ext cx="9653337"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spcBef>
                <a:spcPts val="1200"/>
              </a:spcBef>
            </a:pPr>
            <a:endParaRPr lang="en-GB" altLang="en-GB" sz="2800" dirty="0"/>
          </a:p>
        </p:txBody>
      </p:sp>
      <p:sp>
        <p:nvSpPr>
          <p:cNvPr id="9" name="Content Placeholder 2">
            <a:extLst>
              <a:ext uri="{FF2B5EF4-FFF2-40B4-BE49-F238E27FC236}">
                <a16:creationId xmlns:a16="http://schemas.microsoft.com/office/drawing/2014/main" id="{5A5EE608-71EF-57BB-2035-267AF8491BC7}"/>
              </a:ext>
            </a:extLst>
          </p:cNvPr>
          <p:cNvSpPr txBox="1">
            <a:spLocks/>
          </p:cNvSpPr>
          <p:nvPr/>
        </p:nvSpPr>
        <p:spPr>
          <a:xfrm>
            <a:off x="2493637" y="1447535"/>
            <a:ext cx="8679187" cy="4351338"/>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indent="-228600"/>
            <a:r>
              <a:rPr lang="en-GB" sz="2100" dirty="0"/>
              <a:t>The teams worked together to discuss priorities for the CYP plan.</a:t>
            </a:r>
            <a:endParaRPr lang="en-US" sz="2100" dirty="0"/>
          </a:p>
          <a:p>
            <a:pPr marL="228600" indent="-228600"/>
            <a:endParaRPr lang="en-GB" sz="2130" dirty="0">
              <a:cs typeface="Calibri"/>
            </a:endParaRPr>
          </a:p>
          <a:p>
            <a:pPr marL="228600" indent="-228600"/>
            <a:r>
              <a:rPr lang="en-GB" sz="2130" dirty="0"/>
              <a:t>Groups worked on stations which matched the local area’s workstreams; preparing for adulthood, early support, education and high support needs. </a:t>
            </a:r>
            <a:endParaRPr lang="en-GB" sz="2130" dirty="0">
              <a:cs typeface="Calibri"/>
            </a:endParaRPr>
          </a:p>
          <a:p>
            <a:pPr marL="228600" indent="-228600"/>
            <a:endParaRPr lang="en-GB" sz="2130" dirty="0">
              <a:cs typeface="Calibri"/>
            </a:endParaRPr>
          </a:p>
          <a:p>
            <a:pPr marL="228600" indent="-228600"/>
            <a:r>
              <a:rPr lang="en-GB" sz="2130" dirty="0"/>
              <a:t>At these stations, Reps and SPB members discussed potential solutions to their priorities, considering how they would work practically and the importance of them.</a:t>
            </a:r>
            <a:endParaRPr lang="en-GB" sz="2130" dirty="0">
              <a:cs typeface="Calibri"/>
            </a:endParaRPr>
          </a:p>
          <a:p>
            <a:pPr marL="228600" indent="-228600"/>
            <a:endParaRPr lang="en-GB" altLang="en-GB" sz="2130" dirty="0">
              <a:cs typeface="Rubik"/>
            </a:endParaRPr>
          </a:p>
          <a:p>
            <a:pPr marL="228600" indent="-228600"/>
            <a:r>
              <a:rPr lang="en-GB" altLang="en-GB" sz="2130" dirty="0">
                <a:cs typeface="Rubik"/>
              </a:rPr>
              <a:t>At the end of the activity, attendees voted on the solutions they thought were most important and would have the best impact to include in the CYP Plan</a:t>
            </a:r>
          </a:p>
          <a:p>
            <a:pPr marL="228600" indent="-228600"/>
            <a:endParaRPr lang="en-GB" altLang="en-GB" sz="2130" dirty="0">
              <a:cs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5324"/>
        </a:solidFill>
        <a:effectLst/>
      </p:bgPr>
    </p:bg>
    <p:spTree>
      <p:nvGrpSpPr>
        <p:cNvPr id="1" name=""/>
        <p:cNvGrpSpPr/>
        <p:nvPr/>
      </p:nvGrpSpPr>
      <p:grpSpPr>
        <a:xfrm>
          <a:off x="0" y="0"/>
          <a:ext cx="0" cy="0"/>
          <a:chOff x="0" y="0"/>
          <a:chExt cx="0" cy="0"/>
        </a:xfrm>
      </p:grpSpPr>
      <p:grpSp>
        <p:nvGrpSpPr>
          <p:cNvPr id="2" name="Group 2"/>
          <p:cNvGrpSpPr/>
          <p:nvPr/>
        </p:nvGrpSpPr>
        <p:grpSpPr>
          <a:xfrm>
            <a:off x="1843534" y="0"/>
            <a:ext cx="10348466" cy="6858000"/>
            <a:chOff x="0" y="0"/>
            <a:chExt cx="5662723" cy="3752725"/>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dirty="0">
                <a:solidFill>
                  <a:prstClr val="black"/>
                </a:solidFill>
                <a:latin typeface="Calibri"/>
              </a:endParaRPr>
            </a:p>
          </p:txBody>
        </p:sp>
      </p:grpSp>
      <p:sp>
        <p:nvSpPr>
          <p:cNvPr id="4" name="TextBox 4"/>
          <p:cNvSpPr txBox="1"/>
          <p:nvPr/>
        </p:nvSpPr>
        <p:spPr>
          <a:xfrm>
            <a:off x="2438400" y="1666487"/>
            <a:ext cx="9067800" cy="1870448"/>
          </a:xfrm>
          <a:prstGeom prst="rect">
            <a:avLst/>
          </a:prstGeom>
        </p:spPr>
        <p:txBody>
          <a:bodyPr wrap="square" lIns="0" tIns="0" rIns="0" bIns="0" rtlCol="0" anchor="t">
            <a:spAutoFit/>
          </a:bodyPr>
          <a:lstStyle/>
          <a:p>
            <a:pPr marL="230305" lvl="1" defTabSz="609630">
              <a:lnSpc>
                <a:spcPts val="2987"/>
              </a:lnSpc>
              <a:defRPr/>
            </a:pPr>
            <a:endParaRPr lang="en-GB" sz="2667" dirty="0">
              <a:solidFill>
                <a:srgbClr val="000000"/>
              </a:solidFill>
              <a:latin typeface="Rubik 3"/>
            </a:endParaRPr>
          </a:p>
          <a:p>
            <a:pPr marL="460610" lvl="1" indent="-230305" defTabSz="609630">
              <a:lnSpc>
                <a:spcPts val="2987"/>
              </a:lnSpc>
              <a:buFont typeface="Arial"/>
              <a:buChar char="•"/>
              <a:defRPr/>
            </a:pPr>
            <a:endParaRPr lang="en-GB" sz="2667" dirty="0">
              <a:solidFill>
                <a:srgbClr val="000000"/>
              </a:solidFill>
              <a:latin typeface="Rubik 3"/>
            </a:endParaRPr>
          </a:p>
          <a:p>
            <a:pPr marL="460610" lvl="1" indent="-230305" defTabSz="609630">
              <a:lnSpc>
                <a:spcPts val="2987"/>
              </a:lnSpc>
              <a:buFont typeface="Arial"/>
              <a:buChar char="•"/>
              <a:defRPr/>
            </a:pPr>
            <a:endParaRPr lang="en-GB" sz="2133" dirty="0">
              <a:solidFill>
                <a:srgbClr val="000000"/>
              </a:solidFill>
              <a:latin typeface="Rubik 3"/>
            </a:endParaRPr>
          </a:p>
          <a:p>
            <a:pPr marL="460610" lvl="1" indent="-230305" defTabSz="609630">
              <a:lnSpc>
                <a:spcPts val="2987"/>
              </a:lnSpc>
              <a:buFont typeface="Arial"/>
              <a:buChar char="•"/>
              <a:defRPr/>
            </a:pPr>
            <a:endParaRPr lang="en-US" sz="2133" dirty="0">
              <a:solidFill>
                <a:srgbClr val="000000"/>
              </a:solidFill>
              <a:latin typeface="Rubik 3"/>
            </a:endParaRPr>
          </a:p>
          <a:p>
            <a:pPr defTabSz="609630">
              <a:lnSpc>
                <a:spcPts val="2766"/>
              </a:lnSpc>
              <a:defRPr/>
            </a:pPr>
            <a:endParaRPr lang="en-US" sz="2133" dirty="0">
              <a:solidFill>
                <a:srgbClr val="000000"/>
              </a:solidFill>
              <a:latin typeface="Rubik 3"/>
            </a:endParaRPr>
          </a:p>
        </p:txBody>
      </p:sp>
      <p:sp>
        <p:nvSpPr>
          <p:cNvPr id="5" name="Freeform 5"/>
          <p:cNvSpPr/>
          <p:nvPr/>
        </p:nvSpPr>
        <p:spPr>
          <a:xfrm>
            <a:off x="-1322717" y="4262661"/>
            <a:ext cx="3364044" cy="3364044"/>
          </a:xfrm>
          <a:custGeom>
            <a:avLst/>
            <a:gdLst/>
            <a:ahLst/>
            <a:cxnLst/>
            <a:rect l="l" t="t" r="r" b="b"/>
            <a:pathLst>
              <a:path w="5046066" h="5046066">
                <a:moveTo>
                  <a:pt x="0" y="0"/>
                </a:moveTo>
                <a:lnTo>
                  <a:pt x="5046066" y="0"/>
                </a:lnTo>
                <a:lnTo>
                  <a:pt x="5046066" y="5046065"/>
                </a:lnTo>
                <a:lnTo>
                  <a:pt x="0" y="50460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6" name="Freeform 6"/>
          <p:cNvSpPr/>
          <p:nvPr/>
        </p:nvSpPr>
        <p:spPr>
          <a:xfrm rot="-10800000">
            <a:off x="-1930378" y="-1880154"/>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7" name="Content Placeholder 4">
            <a:extLst>
              <a:ext uri="{FF2B5EF4-FFF2-40B4-BE49-F238E27FC236}">
                <a16:creationId xmlns:a16="http://schemas.microsoft.com/office/drawing/2014/main" id="{2E090986-2328-6FED-EAC7-9CE5978C9661}"/>
              </a:ext>
            </a:extLst>
          </p:cNvPr>
          <p:cNvSpPr txBox="1">
            <a:spLocks/>
          </p:cNvSpPr>
          <p:nvPr/>
        </p:nvSpPr>
        <p:spPr>
          <a:xfrm>
            <a:off x="2540970" y="2161260"/>
            <a:ext cx="8993700" cy="4396972"/>
          </a:xfrm>
          <a:prstGeom prst="rect">
            <a:avLst/>
          </a:prstGeom>
        </p:spPr>
        <p:txBody>
          <a:bodyPr numCol="1">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sz="2800" dirty="0">
              <a:highlight>
                <a:srgbClr val="FFFF00"/>
              </a:highlight>
            </a:endParaRPr>
          </a:p>
        </p:txBody>
      </p:sp>
      <p:sp>
        <p:nvSpPr>
          <p:cNvPr id="9" name="TextBox 8">
            <a:extLst>
              <a:ext uri="{FF2B5EF4-FFF2-40B4-BE49-F238E27FC236}">
                <a16:creationId xmlns:a16="http://schemas.microsoft.com/office/drawing/2014/main" id="{973FC5DE-B8F6-2BCA-A3DD-2CDABC037BBD}"/>
              </a:ext>
            </a:extLst>
          </p:cNvPr>
          <p:cNvSpPr txBox="1"/>
          <p:nvPr/>
        </p:nvSpPr>
        <p:spPr>
          <a:xfrm>
            <a:off x="2286566" y="603250"/>
            <a:ext cx="9757045" cy="1015919"/>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Item 3 – CYP Plan: Output from votes on solutions</a:t>
            </a:r>
          </a:p>
        </p:txBody>
      </p:sp>
      <p:sp>
        <p:nvSpPr>
          <p:cNvPr id="14" name="Content Placeholder 2">
            <a:extLst>
              <a:ext uri="{FF2B5EF4-FFF2-40B4-BE49-F238E27FC236}">
                <a16:creationId xmlns:a16="http://schemas.microsoft.com/office/drawing/2014/main" id="{5CF75962-C42D-3A37-47D4-03CC5B8E0F69}"/>
              </a:ext>
            </a:extLst>
          </p:cNvPr>
          <p:cNvSpPr txBox="1">
            <a:spLocks/>
          </p:cNvSpPr>
          <p:nvPr/>
        </p:nvSpPr>
        <p:spPr>
          <a:xfrm>
            <a:off x="2079678" y="1718730"/>
            <a:ext cx="9876178" cy="4351338"/>
          </a:xfrm>
          <a:prstGeom prst="rect">
            <a:avLst/>
          </a:prstGeom>
        </p:spPr>
        <p:txBody>
          <a:bodyPr numCol="1">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r>
              <a:rPr lang="en-GB" sz="2000" u="sng" dirty="0"/>
              <a:t>Out of the 11 solutions, these had the most votes and will be included in the CYP Plan:</a:t>
            </a:r>
          </a:p>
          <a:p>
            <a:endParaRPr lang="en-GB" sz="2130" u="sng" dirty="0"/>
          </a:p>
        </p:txBody>
      </p:sp>
      <p:graphicFrame>
        <p:nvGraphicFramePr>
          <p:cNvPr id="15" name="Table 14">
            <a:extLst>
              <a:ext uri="{FF2B5EF4-FFF2-40B4-BE49-F238E27FC236}">
                <a16:creationId xmlns:a16="http://schemas.microsoft.com/office/drawing/2014/main" id="{EADF5D00-B0C4-7B95-D0C1-0610A4F36148}"/>
              </a:ext>
            </a:extLst>
          </p:cNvPr>
          <p:cNvGraphicFramePr>
            <a:graphicFrameLocks noGrp="1"/>
          </p:cNvGraphicFramePr>
          <p:nvPr>
            <p:extLst>
              <p:ext uri="{D42A27DB-BD31-4B8C-83A1-F6EECF244321}">
                <p14:modId xmlns:p14="http://schemas.microsoft.com/office/powerpoint/2010/main" val="4002334606"/>
              </p:ext>
            </p:extLst>
          </p:nvPr>
        </p:nvGraphicFramePr>
        <p:xfrm>
          <a:off x="1951090" y="2260821"/>
          <a:ext cx="10092521" cy="4447296"/>
        </p:xfrm>
        <a:graphic>
          <a:graphicData uri="http://schemas.openxmlformats.org/drawingml/2006/table">
            <a:tbl>
              <a:tblPr>
                <a:tableStyleId>{5C22544A-7EE6-4342-B048-85BDC9FD1C3A}</a:tableStyleId>
              </a:tblPr>
              <a:tblGrid>
                <a:gridCol w="8217534">
                  <a:extLst>
                    <a:ext uri="{9D8B030D-6E8A-4147-A177-3AD203B41FA5}">
                      <a16:colId xmlns:a16="http://schemas.microsoft.com/office/drawing/2014/main" val="3586910678"/>
                    </a:ext>
                  </a:extLst>
                </a:gridCol>
                <a:gridCol w="671291">
                  <a:extLst>
                    <a:ext uri="{9D8B030D-6E8A-4147-A177-3AD203B41FA5}">
                      <a16:colId xmlns:a16="http://schemas.microsoft.com/office/drawing/2014/main" val="3375966868"/>
                    </a:ext>
                  </a:extLst>
                </a:gridCol>
                <a:gridCol w="601848">
                  <a:extLst>
                    <a:ext uri="{9D8B030D-6E8A-4147-A177-3AD203B41FA5}">
                      <a16:colId xmlns:a16="http://schemas.microsoft.com/office/drawing/2014/main" val="1614320281"/>
                    </a:ext>
                  </a:extLst>
                </a:gridCol>
                <a:gridCol w="601848">
                  <a:extLst>
                    <a:ext uri="{9D8B030D-6E8A-4147-A177-3AD203B41FA5}">
                      <a16:colId xmlns:a16="http://schemas.microsoft.com/office/drawing/2014/main" val="3415745827"/>
                    </a:ext>
                  </a:extLst>
                </a:gridCol>
              </a:tblGrid>
              <a:tr h="741216">
                <a:tc>
                  <a:txBody>
                    <a:bodyPr/>
                    <a:lstStyle/>
                    <a:p>
                      <a:pPr algn="ctr" fontAlgn="b"/>
                      <a:r>
                        <a:rPr lang="en-GB" sz="2000" b="1" u="none" strike="noStrike" dirty="0">
                          <a:effectLst/>
                        </a:rPr>
                        <a:t>Solutions for CYP Plan</a:t>
                      </a:r>
                      <a:endParaRPr lang="en-GB" sz="2000" b="1" i="0" u="none" strike="noStrike" dirty="0">
                        <a:solidFill>
                          <a:srgbClr val="000000"/>
                        </a:solidFill>
                        <a:effectLst/>
                        <a:latin typeface="Calibri" panose="020F0502020204030204" pitchFamily="34" charset="0"/>
                      </a:endParaRPr>
                    </a:p>
                  </a:txBody>
                  <a:tcPr marL="3146" marR="3146" marT="3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1" u="none" strike="noStrike" dirty="0">
                          <a:effectLst/>
                        </a:rPr>
                        <a:t>Reps votes</a:t>
                      </a:r>
                      <a:endParaRPr lang="en-GB" sz="2000" b="1" i="0" u="none" strike="noStrike" dirty="0">
                        <a:solidFill>
                          <a:srgbClr val="000000"/>
                        </a:solidFill>
                        <a:effectLst/>
                        <a:latin typeface="Calibri" panose="020F0502020204030204" pitchFamily="34" charset="0"/>
                      </a:endParaRPr>
                    </a:p>
                  </a:txBody>
                  <a:tcPr marL="3146" marR="3146" marT="3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1" u="none" strike="noStrike" dirty="0">
                          <a:effectLst/>
                        </a:rPr>
                        <a:t>SPB votes</a:t>
                      </a:r>
                      <a:endParaRPr lang="en-GB" sz="2000" b="1" i="0" u="none" strike="noStrike" dirty="0">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1" u="none" strike="noStrike" dirty="0">
                          <a:effectLst/>
                        </a:rPr>
                        <a:t>Total</a:t>
                      </a:r>
                      <a:endParaRPr lang="en-GB" sz="2000" b="1" i="0" u="none" strike="noStrike" dirty="0">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153754"/>
                  </a:ext>
                </a:extLst>
              </a:tr>
              <a:tr h="741216">
                <a:tc>
                  <a:txBody>
                    <a:bodyPr/>
                    <a:lstStyle/>
                    <a:p>
                      <a:pPr algn="ctr" rtl="0" fontAlgn="ctr"/>
                      <a:r>
                        <a:rPr lang="en-GB" sz="2000" u="none" strike="noStrike" dirty="0">
                          <a:effectLst/>
                        </a:rPr>
                        <a:t>Create a training module for teachers on autism awareness, with young people’s experiences at the centre</a:t>
                      </a:r>
                      <a:endParaRPr lang="en-GB" sz="2000" b="0" i="0" u="none" strike="noStrike" dirty="0">
                        <a:solidFill>
                          <a:srgbClr val="000000"/>
                        </a:solidFill>
                        <a:effectLst/>
                        <a:latin typeface="Calibri" panose="020F0502020204030204" pitchFamily="34" charset="0"/>
                      </a:endParaRPr>
                    </a:p>
                  </a:txBody>
                  <a:tcPr marL="3146" marR="3146" marT="31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rPr>
                        <a:t>9</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rPr>
                        <a:t>1</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a:effectLst/>
                        </a:rPr>
                        <a:t>10</a:t>
                      </a:r>
                      <a:endParaRPr lang="en-GB" sz="2000" b="0" i="0" u="none" strike="noStrike">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8752237"/>
                  </a:ext>
                </a:extLst>
              </a:tr>
              <a:tr h="741216">
                <a:tc>
                  <a:txBody>
                    <a:bodyPr/>
                    <a:lstStyle/>
                    <a:p>
                      <a:pPr algn="ctr" rtl="0" fontAlgn="ctr"/>
                      <a:r>
                        <a:rPr lang="en-GB" sz="2000" u="none" strike="noStrike" dirty="0">
                          <a:effectLst/>
                        </a:rPr>
                        <a:t>Explore how young people’s access to mental health support can be better</a:t>
                      </a:r>
                      <a:endParaRPr lang="en-GB" sz="2000" b="0" i="0" u="none" strike="noStrike" dirty="0">
                        <a:solidFill>
                          <a:srgbClr val="000000"/>
                        </a:solidFill>
                        <a:effectLst/>
                        <a:latin typeface="Calibri" panose="020F0502020204030204" pitchFamily="34" charset="0"/>
                      </a:endParaRPr>
                    </a:p>
                  </a:txBody>
                  <a:tcPr marL="3146" marR="3146" marT="31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rPr>
                        <a:t>7</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a:effectLst/>
                        </a:rPr>
                        <a:t>1</a:t>
                      </a:r>
                      <a:endParaRPr lang="en-GB" sz="2000" b="0" i="0" u="none" strike="noStrike">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rPr>
                        <a:t>8</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9880841"/>
                  </a:ext>
                </a:extLst>
              </a:tr>
              <a:tr h="741216">
                <a:tc>
                  <a:txBody>
                    <a:bodyPr/>
                    <a:lstStyle/>
                    <a:p>
                      <a:pPr algn="ctr" fontAlgn="b"/>
                      <a:r>
                        <a:rPr lang="en-GB" sz="2000" u="none" strike="noStrike" dirty="0">
                          <a:effectLst/>
                        </a:rPr>
                        <a:t>Carry out research on how professionals can support young people in transitioning through different stages of their life</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rPr>
                        <a:t>5</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a:effectLst/>
                        </a:rPr>
                        <a:t>2</a:t>
                      </a:r>
                      <a:endParaRPr lang="en-GB" sz="2000" b="0" i="0" u="none" strike="noStrike">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rPr>
                        <a:t>7</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0597623"/>
                  </a:ext>
                </a:extLst>
              </a:tr>
              <a:tr h="741216">
                <a:tc>
                  <a:txBody>
                    <a:bodyPr/>
                    <a:lstStyle/>
                    <a:p>
                      <a:pPr algn="ctr" rtl="0" fontAlgn="ctr"/>
                      <a:r>
                        <a:rPr lang="en-GB" sz="2000" u="none" strike="noStrike" dirty="0">
                          <a:effectLst/>
                        </a:rPr>
                        <a:t>Create a Preparing for Adulthood course</a:t>
                      </a:r>
                      <a:endParaRPr lang="en-GB" sz="2000" b="0" i="0" u="none" strike="noStrike" dirty="0">
                        <a:solidFill>
                          <a:srgbClr val="000000"/>
                        </a:solidFill>
                        <a:effectLst/>
                        <a:latin typeface="Calibri" panose="020F0502020204030204" pitchFamily="34" charset="0"/>
                      </a:endParaRPr>
                    </a:p>
                  </a:txBody>
                  <a:tcPr marL="3146" marR="3146" marT="31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rPr>
                        <a:t>4</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a:effectLst/>
                        </a:rPr>
                        <a:t>4</a:t>
                      </a:r>
                      <a:endParaRPr lang="en-GB" sz="2000" b="0" i="0" u="none" strike="noStrike">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rPr>
                        <a:t>8</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7904874"/>
                  </a:ext>
                </a:extLst>
              </a:tr>
              <a:tr h="741216">
                <a:tc>
                  <a:txBody>
                    <a:bodyPr/>
                    <a:lstStyle/>
                    <a:p>
                      <a:pPr algn="ctr" rtl="0" fontAlgn="ctr"/>
                      <a:r>
                        <a:rPr lang="en-GB" sz="2000" u="none" strike="noStrike" dirty="0">
                          <a:effectLst/>
                        </a:rPr>
                        <a:t>Schools to teach all students about SEND in PSHE lessons</a:t>
                      </a:r>
                      <a:endParaRPr lang="en-GB" sz="2000" b="0" i="0" u="none" strike="noStrike" dirty="0">
                        <a:solidFill>
                          <a:srgbClr val="000000"/>
                        </a:solidFill>
                        <a:effectLst/>
                        <a:latin typeface="Calibri" panose="020F0502020204030204" pitchFamily="34" charset="0"/>
                      </a:endParaRPr>
                    </a:p>
                  </a:txBody>
                  <a:tcPr marL="3146" marR="3146" marT="31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rPr>
                        <a:t>4</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a:effectLst/>
                        </a:rPr>
                        <a:t>4</a:t>
                      </a:r>
                      <a:endParaRPr lang="en-GB" sz="2000" b="0" i="0" u="none" strike="noStrike">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rPr>
                        <a:t>8</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54952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5324"/>
        </a:solidFill>
        <a:effectLst/>
      </p:bgPr>
    </p:bg>
    <p:spTree>
      <p:nvGrpSpPr>
        <p:cNvPr id="1" name=""/>
        <p:cNvGrpSpPr/>
        <p:nvPr/>
      </p:nvGrpSpPr>
      <p:grpSpPr>
        <a:xfrm>
          <a:off x="0" y="0"/>
          <a:ext cx="0" cy="0"/>
          <a:chOff x="0" y="0"/>
          <a:chExt cx="0" cy="0"/>
        </a:xfrm>
      </p:grpSpPr>
      <p:grpSp>
        <p:nvGrpSpPr>
          <p:cNvPr id="2" name="Group 2"/>
          <p:cNvGrpSpPr/>
          <p:nvPr/>
        </p:nvGrpSpPr>
        <p:grpSpPr>
          <a:xfrm>
            <a:off x="1843534" y="0"/>
            <a:ext cx="10348466" cy="6858000"/>
            <a:chOff x="0" y="0"/>
            <a:chExt cx="5662723" cy="3752725"/>
          </a:xfrm>
        </p:grpSpPr>
        <p:sp>
          <p:nvSpPr>
            <p:cNvPr id="3" name="Freeform 3"/>
            <p:cNvSpPr/>
            <p:nvPr/>
          </p:nvSpPr>
          <p:spPr>
            <a:xfrm>
              <a:off x="0" y="0"/>
              <a:ext cx="5662723" cy="3752726"/>
            </a:xfrm>
            <a:custGeom>
              <a:avLst/>
              <a:gdLst/>
              <a:ahLst/>
              <a:cxnLst/>
              <a:rect l="l" t="t" r="r" b="b"/>
              <a:pathLst>
                <a:path w="5662723" h="3752726">
                  <a:moveTo>
                    <a:pt x="0" y="0"/>
                  </a:moveTo>
                  <a:lnTo>
                    <a:pt x="5662723" y="0"/>
                  </a:lnTo>
                  <a:lnTo>
                    <a:pt x="5662723" y="3752726"/>
                  </a:lnTo>
                  <a:lnTo>
                    <a:pt x="0" y="3752726"/>
                  </a:lnTo>
                  <a:close/>
                </a:path>
              </a:pathLst>
            </a:custGeom>
            <a:solidFill>
              <a:srgbClr val="FFFFFF"/>
            </a:solidFill>
          </p:spPr>
          <p:txBody>
            <a:bodyPr/>
            <a:lstStyle/>
            <a:p>
              <a:pPr defTabSz="609630">
                <a:defRPr/>
              </a:pPr>
              <a:endParaRPr lang="en-GB" sz="1200" b="1" dirty="0">
                <a:solidFill>
                  <a:prstClr val="black"/>
                </a:solidFill>
                <a:latin typeface="Calibri"/>
              </a:endParaRPr>
            </a:p>
          </p:txBody>
        </p:sp>
      </p:grpSp>
      <p:sp>
        <p:nvSpPr>
          <p:cNvPr id="5" name="Freeform 5"/>
          <p:cNvSpPr/>
          <p:nvPr/>
        </p:nvSpPr>
        <p:spPr>
          <a:xfrm>
            <a:off x="-1322717" y="4262661"/>
            <a:ext cx="3364044" cy="3364044"/>
          </a:xfrm>
          <a:custGeom>
            <a:avLst/>
            <a:gdLst/>
            <a:ahLst/>
            <a:cxnLst/>
            <a:rect l="l" t="t" r="r" b="b"/>
            <a:pathLst>
              <a:path w="5046066" h="5046066">
                <a:moveTo>
                  <a:pt x="0" y="0"/>
                </a:moveTo>
                <a:lnTo>
                  <a:pt x="5046066" y="0"/>
                </a:lnTo>
                <a:lnTo>
                  <a:pt x="5046066" y="5046065"/>
                </a:lnTo>
                <a:lnTo>
                  <a:pt x="0" y="5046065"/>
                </a:lnTo>
                <a:lnTo>
                  <a:pt x="0" y="0"/>
                </a:lnTo>
                <a:close/>
              </a:path>
            </a:pathLst>
          </a:custGeom>
          <a:blipFill>
            <a:blip r:embed="rId2"/>
            <a:stretch>
              <a:fillRect/>
            </a:stretch>
          </a:blipFill>
        </p:spPr>
        <p:txBody>
          <a:bodyPr/>
          <a:lstStyle/>
          <a:p>
            <a:pPr defTabSz="609630">
              <a:defRPr/>
            </a:pPr>
            <a:endParaRPr lang="en-GB" sz="1200" dirty="0">
              <a:solidFill>
                <a:prstClr val="black"/>
              </a:solidFill>
              <a:latin typeface="Calibri"/>
            </a:endParaRPr>
          </a:p>
        </p:txBody>
      </p:sp>
      <p:sp>
        <p:nvSpPr>
          <p:cNvPr id="6" name="Freeform 6"/>
          <p:cNvSpPr/>
          <p:nvPr/>
        </p:nvSpPr>
        <p:spPr>
          <a:xfrm rot="-10800000">
            <a:off x="-1930378" y="-1880154"/>
            <a:ext cx="4579366" cy="4579366"/>
          </a:xfrm>
          <a:custGeom>
            <a:avLst/>
            <a:gdLst/>
            <a:ahLst/>
            <a:cxnLst/>
            <a:rect l="l" t="t" r="r" b="b"/>
            <a:pathLst>
              <a:path w="6869049" h="6869049">
                <a:moveTo>
                  <a:pt x="0" y="0"/>
                </a:moveTo>
                <a:lnTo>
                  <a:pt x="6869050" y="0"/>
                </a:lnTo>
                <a:lnTo>
                  <a:pt x="6869050" y="6869050"/>
                </a:lnTo>
                <a:lnTo>
                  <a:pt x="0" y="6869050"/>
                </a:lnTo>
                <a:lnTo>
                  <a:pt x="0" y="0"/>
                </a:lnTo>
                <a:close/>
              </a:path>
            </a:pathLst>
          </a:custGeom>
          <a:blipFill>
            <a:blip r:embed="rId3"/>
            <a:stretch>
              <a:fillRect/>
            </a:stretch>
          </a:blipFill>
        </p:spPr>
        <p:txBody>
          <a:bodyPr/>
          <a:lstStyle/>
          <a:p>
            <a:pPr defTabSz="609630">
              <a:defRPr/>
            </a:pPr>
            <a:endParaRPr lang="en-GB" sz="1200" dirty="0">
              <a:solidFill>
                <a:prstClr val="black"/>
              </a:solidFill>
              <a:latin typeface="Calibri"/>
            </a:endParaRPr>
          </a:p>
        </p:txBody>
      </p:sp>
      <p:sp>
        <p:nvSpPr>
          <p:cNvPr id="7" name="Content Placeholder 2">
            <a:extLst>
              <a:ext uri="{FF2B5EF4-FFF2-40B4-BE49-F238E27FC236}">
                <a16:creationId xmlns:a16="http://schemas.microsoft.com/office/drawing/2014/main" id="{599622D0-B0C3-EA9F-A22F-7874C71C76CD}"/>
              </a:ext>
            </a:extLst>
          </p:cNvPr>
          <p:cNvSpPr txBox="1">
            <a:spLocks/>
          </p:cNvSpPr>
          <p:nvPr/>
        </p:nvSpPr>
        <p:spPr>
          <a:xfrm>
            <a:off x="2466525" y="1820050"/>
            <a:ext cx="10515600" cy="4351338"/>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endParaRPr lang="en-GB" sz="2800" dirty="0"/>
          </a:p>
        </p:txBody>
      </p:sp>
      <p:graphicFrame>
        <p:nvGraphicFramePr>
          <p:cNvPr id="4" name="Table 3">
            <a:extLst>
              <a:ext uri="{FF2B5EF4-FFF2-40B4-BE49-F238E27FC236}">
                <a16:creationId xmlns:a16="http://schemas.microsoft.com/office/drawing/2014/main" id="{2F863990-01AB-DB6F-A5B8-A6F3B58BF3FF}"/>
              </a:ext>
            </a:extLst>
          </p:cNvPr>
          <p:cNvGraphicFramePr>
            <a:graphicFrameLocks noGrp="1"/>
          </p:cNvGraphicFramePr>
          <p:nvPr>
            <p:extLst>
              <p:ext uri="{D42A27DB-BD31-4B8C-83A1-F6EECF244321}">
                <p14:modId xmlns:p14="http://schemas.microsoft.com/office/powerpoint/2010/main" val="1232669250"/>
              </p:ext>
            </p:extLst>
          </p:nvPr>
        </p:nvGraphicFramePr>
        <p:xfrm>
          <a:off x="2174358" y="3501324"/>
          <a:ext cx="9686816" cy="1334642"/>
        </p:xfrm>
        <a:graphic>
          <a:graphicData uri="http://schemas.openxmlformats.org/drawingml/2006/table">
            <a:tbl>
              <a:tblPr>
                <a:tableStyleId>{5C22544A-7EE6-4342-B048-85BDC9FD1C3A}</a:tableStyleId>
              </a:tblPr>
              <a:tblGrid>
                <a:gridCol w="7901049">
                  <a:extLst>
                    <a:ext uri="{9D8B030D-6E8A-4147-A177-3AD203B41FA5}">
                      <a16:colId xmlns:a16="http://schemas.microsoft.com/office/drawing/2014/main" val="1578816427"/>
                    </a:ext>
                  </a:extLst>
                </a:gridCol>
                <a:gridCol w="645436">
                  <a:extLst>
                    <a:ext uri="{9D8B030D-6E8A-4147-A177-3AD203B41FA5}">
                      <a16:colId xmlns:a16="http://schemas.microsoft.com/office/drawing/2014/main" val="3180326622"/>
                    </a:ext>
                  </a:extLst>
                </a:gridCol>
                <a:gridCol w="578668">
                  <a:extLst>
                    <a:ext uri="{9D8B030D-6E8A-4147-A177-3AD203B41FA5}">
                      <a16:colId xmlns:a16="http://schemas.microsoft.com/office/drawing/2014/main" val="2029057252"/>
                    </a:ext>
                  </a:extLst>
                </a:gridCol>
                <a:gridCol w="561663">
                  <a:extLst>
                    <a:ext uri="{9D8B030D-6E8A-4147-A177-3AD203B41FA5}">
                      <a16:colId xmlns:a16="http://schemas.microsoft.com/office/drawing/2014/main" val="2109760695"/>
                    </a:ext>
                  </a:extLst>
                </a:gridCol>
              </a:tblGrid>
              <a:tr h="360948">
                <a:tc>
                  <a:txBody>
                    <a:bodyPr/>
                    <a:lstStyle/>
                    <a:p>
                      <a:pPr algn="ctr" fontAlgn="b"/>
                      <a:r>
                        <a:rPr lang="en-GB" sz="2000" b="1" u="none" strike="noStrike" dirty="0">
                          <a:effectLst/>
                        </a:rPr>
                        <a:t>Ideas for CYP Plan</a:t>
                      </a:r>
                      <a:endParaRPr lang="en-GB" sz="2000" b="1" i="0" u="none" strike="noStrike" dirty="0">
                        <a:solidFill>
                          <a:srgbClr val="000000"/>
                        </a:solidFill>
                        <a:effectLst/>
                        <a:latin typeface="Calibri" panose="020F0502020204030204" pitchFamily="34" charset="0"/>
                      </a:endParaRPr>
                    </a:p>
                  </a:txBody>
                  <a:tcPr marL="3146" marR="3146" marT="3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b="1" u="none" strike="noStrike" dirty="0">
                          <a:effectLst/>
                        </a:rPr>
                        <a:t>Reps votes</a:t>
                      </a:r>
                      <a:endParaRPr lang="en-GB" sz="2000" b="1" i="0" u="none" strike="noStrike" dirty="0">
                        <a:solidFill>
                          <a:srgbClr val="000000"/>
                        </a:solidFill>
                        <a:effectLst/>
                        <a:latin typeface="Calibri" panose="020F0502020204030204" pitchFamily="34" charset="0"/>
                      </a:endParaRPr>
                    </a:p>
                  </a:txBody>
                  <a:tcPr marL="3146" marR="3146" marT="3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b="1" u="none" strike="noStrike">
                          <a:effectLst/>
                        </a:rPr>
                        <a:t>SPB votes</a:t>
                      </a:r>
                      <a:endParaRPr lang="en-GB" sz="2000" b="1" i="0" u="none" strike="noStrike">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b="1" u="none" strike="noStrike" dirty="0">
                          <a:effectLst/>
                        </a:rPr>
                        <a:t>Total</a:t>
                      </a:r>
                      <a:endParaRPr lang="en-GB" sz="2000" b="1" i="0" u="none" strike="noStrike" dirty="0">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3580641"/>
                  </a:ext>
                </a:extLst>
              </a:tr>
              <a:tr h="360948">
                <a:tc>
                  <a:txBody>
                    <a:bodyPr/>
                    <a:lstStyle/>
                    <a:p>
                      <a:pPr algn="ctr" rtl="0" fontAlgn="ctr"/>
                      <a:r>
                        <a:rPr lang="en-GB" sz="2000" u="none" strike="noStrike" dirty="0">
                          <a:effectLst/>
                        </a:rPr>
                        <a:t>Create a project request form for young people (Reps and others)</a:t>
                      </a:r>
                      <a:endParaRPr lang="en-GB" sz="2000" b="0" i="0" u="none" strike="noStrike" dirty="0">
                        <a:solidFill>
                          <a:srgbClr val="000000"/>
                        </a:solidFill>
                        <a:effectLst/>
                        <a:latin typeface="Calibri" panose="020F0502020204030204" pitchFamily="34" charset="0"/>
                      </a:endParaRPr>
                    </a:p>
                  </a:txBody>
                  <a:tcPr marL="3146" marR="3146" marT="31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dirty="0">
                          <a:effectLst/>
                        </a:rPr>
                        <a:t>2</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a:effectLst/>
                        </a:rPr>
                        <a:t>3</a:t>
                      </a:r>
                      <a:endParaRPr lang="en-GB" sz="2000" b="0" i="0" u="none" strike="noStrike">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dirty="0">
                          <a:effectLst/>
                        </a:rPr>
                        <a:t>5</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6002275"/>
                  </a:ext>
                </a:extLst>
              </a:tr>
              <a:tr h="360948">
                <a:tc>
                  <a:txBody>
                    <a:bodyPr/>
                    <a:lstStyle/>
                    <a:p>
                      <a:pPr algn="ctr" rtl="0" fontAlgn="ctr"/>
                      <a:r>
                        <a:rPr lang="en-GB" sz="2000" u="none" strike="noStrike" dirty="0">
                          <a:effectLst/>
                        </a:rPr>
                        <a:t>Create a clear feedback loop between young people and the council</a:t>
                      </a:r>
                      <a:endParaRPr lang="en-GB" sz="2000" b="0" i="0" u="none" strike="noStrike" dirty="0">
                        <a:solidFill>
                          <a:srgbClr val="000000"/>
                        </a:solidFill>
                        <a:effectLst/>
                        <a:latin typeface="Calibri" panose="020F0502020204030204" pitchFamily="34" charset="0"/>
                      </a:endParaRPr>
                    </a:p>
                  </a:txBody>
                  <a:tcPr marL="3146" marR="3146" marT="31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dirty="0">
                          <a:effectLst/>
                        </a:rPr>
                        <a:t>2</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dirty="0">
                          <a:effectLst/>
                        </a:rPr>
                        <a:t>1</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dirty="0">
                          <a:effectLst/>
                        </a:rPr>
                        <a:t>3</a:t>
                      </a:r>
                      <a:endParaRPr lang="en-GB" sz="2000" b="0" i="0" u="none" strike="noStrike" dirty="0">
                        <a:solidFill>
                          <a:srgbClr val="000000"/>
                        </a:solidFill>
                        <a:effectLst/>
                        <a:latin typeface="Calibri" panose="020F0502020204030204" pitchFamily="34" charset="0"/>
                      </a:endParaRPr>
                    </a:p>
                  </a:txBody>
                  <a:tcPr marL="3146" marR="3146" marT="314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6818328"/>
                  </a:ext>
                </a:extLst>
              </a:tr>
            </a:tbl>
          </a:graphicData>
        </a:graphic>
      </p:graphicFrame>
      <p:sp>
        <p:nvSpPr>
          <p:cNvPr id="8" name="Content Placeholder 2">
            <a:extLst>
              <a:ext uri="{FF2B5EF4-FFF2-40B4-BE49-F238E27FC236}">
                <a16:creationId xmlns:a16="http://schemas.microsoft.com/office/drawing/2014/main" id="{B19E5C73-5C86-0DE5-D470-DFBC27CC2F19}"/>
              </a:ext>
            </a:extLst>
          </p:cNvPr>
          <p:cNvSpPr txBox="1">
            <a:spLocks/>
          </p:cNvSpPr>
          <p:nvPr/>
        </p:nvSpPr>
        <p:spPr>
          <a:xfrm>
            <a:off x="2472585" y="2111262"/>
            <a:ext cx="9605211" cy="904654"/>
          </a:xfrm>
          <a:prstGeom prst="rect">
            <a:avLst/>
          </a:prstGeom>
        </p:spPr>
        <p:txBody>
          <a:bodyPr lIns="91440" tIns="45720" rIns="91440" bIns="45720" numCol="1" anchor="t">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228600" indent="-228600"/>
            <a:r>
              <a:rPr lang="en-GB" sz="2100" dirty="0"/>
              <a:t>During discussions, it was decided that we will weave these ideas into the programme for the year, rather than naming them as actions in the CYP Plan. </a:t>
            </a:r>
            <a:endParaRPr lang="en-GB" sz="2100" dirty="0">
              <a:cs typeface="Calibri"/>
            </a:endParaRPr>
          </a:p>
        </p:txBody>
      </p:sp>
      <p:sp>
        <p:nvSpPr>
          <p:cNvPr id="9" name="TextBox 8">
            <a:extLst>
              <a:ext uri="{FF2B5EF4-FFF2-40B4-BE49-F238E27FC236}">
                <a16:creationId xmlns:a16="http://schemas.microsoft.com/office/drawing/2014/main" id="{3DC12101-833A-D2A5-2BEA-68FC69F8C88F}"/>
              </a:ext>
            </a:extLst>
          </p:cNvPr>
          <p:cNvSpPr txBox="1"/>
          <p:nvPr/>
        </p:nvSpPr>
        <p:spPr>
          <a:xfrm>
            <a:off x="2286566" y="603250"/>
            <a:ext cx="9757045" cy="1015919"/>
          </a:xfrm>
          <a:prstGeom prst="rect">
            <a:avLst/>
          </a:prstGeom>
          <a:noFill/>
        </p:spPr>
        <p:txBody>
          <a:bodyPr wrap="square">
            <a:spAutoFit/>
          </a:bodyPr>
          <a:lstStyle/>
          <a:p>
            <a:pPr defTabSz="609630">
              <a:lnSpc>
                <a:spcPct val="90000"/>
              </a:lnSpc>
              <a:spcBef>
                <a:spcPct val="0"/>
              </a:spcBef>
              <a:spcAft>
                <a:spcPts val="400"/>
              </a:spcAft>
              <a:defRPr/>
            </a:pPr>
            <a:r>
              <a:rPr lang="en-GB" sz="3334" b="1" dirty="0">
                <a:solidFill>
                  <a:srgbClr val="F79646"/>
                </a:solidFill>
                <a:latin typeface="Rubik" pitchFamily="2" charset="-79"/>
                <a:cs typeface="Rubik" pitchFamily="2" charset="-79"/>
              </a:rPr>
              <a:t>Item 3 – CYP Plan: Output from votes on solutions</a:t>
            </a:r>
          </a:p>
        </p:txBody>
      </p:sp>
    </p:spTree>
    <p:extLst>
      <p:ext uri="{BB962C8B-B14F-4D97-AF65-F5344CB8AC3E}">
        <p14:creationId xmlns:p14="http://schemas.microsoft.com/office/powerpoint/2010/main" val="350001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59d6a9f-4626-4637-ab62-bb733da00cdf">
      <UserInfo>
        <DisplayName>Vanessa Mills</DisplayName>
        <AccountId>640</AccountId>
        <AccountType/>
      </UserInfo>
    </SharedWithUsers>
    <_activity xmlns="d5f48717-690e-424f-8b95-1e8e4505562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51CF91BBA0EA49A751FCD5C7339FD7" ma:contentTypeVersion="15" ma:contentTypeDescription="Create a new document." ma:contentTypeScope="" ma:versionID="d4a45f2c8563fe41cf261e54e702225d">
  <xsd:schema xmlns:xsd="http://www.w3.org/2001/XMLSchema" xmlns:xs="http://www.w3.org/2001/XMLSchema" xmlns:p="http://schemas.microsoft.com/office/2006/metadata/properties" xmlns:ns3="d5f48717-690e-424f-8b95-1e8e45055628" xmlns:ns4="259d6a9f-4626-4637-ab62-bb733da00cdf" targetNamespace="http://schemas.microsoft.com/office/2006/metadata/properties" ma:root="true" ma:fieldsID="96399ce9c57abbff6f8c3bd3b10b9592" ns3:_="" ns4:_="">
    <xsd:import namespace="d5f48717-690e-424f-8b95-1e8e45055628"/>
    <xsd:import namespace="259d6a9f-4626-4637-ab62-bb733da00cd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ystem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_activity" minOccurs="0"/>
                <xsd:element ref="ns4:SharedWithUsers" minOccurs="0"/>
                <xsd:element ref="ns4:SharedWithDetails" minOccurs="0"/>
                <xsd:element ref="ns4:SharingHintHash"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48717-690e-424f-8b95-1e8e450556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ystemTags" ma:index="11" nillable="true" ma:displayName="MediaServiceSystemTags" ma:hidden="true" ma:internalName="MediaServiceSystemTags"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9d6a9f-4626-4637-ab62-bb733da00c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CC93AE-DA64-4679-9569-FD8911CCE947}">
  <ds:schemaRefs>
    <ds:schemaRef ds:uri="http://schemas.microsoft.com/sharepoint/v3/contenttype/forms"/>
  </ds:schemaRefs>
</ds:datastoreItem>
</file>

<file path=customXml/itemProps2.xml><?xml version="1.0" encoding="utf-8"?>
<ds:datastoreItem xmlns:ds="http://schemas.openxmlformats.org/officeDocument/2006/customXml" ds:itemID="{6308A425-F000-4ECA-BCE6-AA0AD94489CC}">
  <ds:schemaRefs>
    <ds:schemaRef ds:uri="259d6a9f-4626-4637-ab62-bb733da00cdf"/>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d5f48717-690e-424f-8b95-1e8e45055628"/>
  </ds:schemaRefs>
</ds:datastoreItem>
</file>

<file path=customXml/itemProps3.xml><?xml version="1.0" encoding="utf-8"?>
<ds:datastoreItem xmlns:ds="http://schemas.openxmlformats.org/officeDocument/2006/customXml" ds:itemID="{A75A8344-99F0-4C17-8218-39B56AD0C5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f48717-690e-424f-8b95-1e8e45055628"/>
    <ds:schemaRef ds:uri="259d6a9f-4626-4637-ab62-bb733da00c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1331</TotalTime>
  <Words>2011</Words>
  <Application>Microsoft Office PowerPoint</Application>
  <PresentationFormat>Widescreen</PresentationFormat>
  <Paragraphs>196</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Rubik</vt:lpstr>
      <vt:lpstr>Rubik 3</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Thokozile Gondolosi1</dc:creator>
  <cp:lastModifiedBy>Samuel Boseley</cp:lastModifiedBy>
  <cp:revision>228</cp:revision>
  <dcterms:created xsi:type="dcterms:W3CDTF">2024-03-01T09:22:03Z</dcterms:created>
  <dcterms:modified xsi:type="dcterms:W3CDTF">2024-08-14T14:13:46Z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0x0101008F51CF91BBA0EA49A751FCD5C7339FD7</vt:lpwstr>
  </property>
  <property fmtid="{D5CDD505-2E9C-101B-9397-08002B2CF9AE}" pid="3" name="MediaServiceImageTags">
    <vt:lpwstr/>
  </property>
</Properties>
</file>